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_rels/presentation.xml.rels" ContentType="application/vnd.openxmlformats-package.relationships+xml"/>
  <Override PartName="/ppt/media/image1.wmf" ContentType="image/x-wmf"/>
  <Override PartName="/ppt/media/image2.wmf" ContentType="image/x-wmf"/>
  <Override PartName="/ppt/media/image3.wmf" ContentType="image/x-wmf"/>
  <Override PartName="/ppt/media/image4.wmf" ContentType="image/x-wmf"/>
  <Override PartName="/ppt/media/image5.wmf" ContentType="image/x-wmf"/>
  <Override PartName="/ppt/media/image6.wmf" ContentType="image/x-wmf"/>
  <Override PartName="/ppt/media/image11.wmf" ContentType="image/x-wmf"/>
  <Override PartName="/ppt/media/image9.wmf" ContentType="image/x-wmf"/>
  <Override PartName="/ppt/media/image10.wmf" ContentType="image/x-wmf"/>
  <Override PartName="/ppt/media/image7.wmf" ContentType="image/x-wmf"/>
  <Override PartName="/ppt/media/image12.wmf" ContentType="image/x-wmf"/>
  <Override PartName="/ppt/media/image8.wmf" ContentType="image/x-wmf"/>
  <Override PartName="/ppt/media/image13.wmf" ContentType="image/x-wmf"/>
  <Override PartName="/ppt/media/image14.wmf" ContentType="image/x-wmf"/>
  <Override PartName="/ppt/media/image15.wmf" ContentType="image/x-wmf"/>
  <Override PartName="/ppt/media/image16.wmf" ContentType="image/x-wmf"/>
  <Override PartName="/ppt/media/image17.wmf" ContentType="image/x-wmf"/>
  <Override PartName="/ppt/media/image18.wmf" ContentType="image/x-wmf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50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51.xml" ContentType="application/vnd.openxmlformats-officedocument.presentationml.slide+xml"/>
  <Override PartName="/ppt/slides/slide25.xml" ContentType="application/vnd.openxmlformats-officedocument.presentationml.slide+xml"/>
  <Override PartName="/ppt/slides/slide52.xml" ContentType="application/vnd.openxmlformats-officedocument.presentationml.slide+xml"/>
  <Override PartName="/ppt/slides/slide4.xml" ContentType="application/vnd.openxmlformats-officedocument.presentationml.slide+xml"/>
  <Override PartName="/ppt/slides/slide26.xml" ContentType="application/vnd.openxmlformats-officedocument.presentationml.slide+xml"/>
  <Override PartName="/ppt/slides/_rels/slide46.xml.rels" ContentType="application/vnd.openxmlformats-package.relationships+xml"/>
  <Override PartName="/ppt/slides/_rels/slide37.xml.rels" ContentType="application/vnd.openxmlformats-package.relationships+xml"/>
  <Override PartName="/ppt/slides/_rels/slide30.xml.rels" ContentType="application/vnd.openxmlformats-package.relationships+xml"/>
  <Override PartName="/ppt/slides/_rels/slide36.xml.rels" ContentType="application/vnd.openxmlformats-package.relationships+xml"/>
  <Override PartName="/ppt/slides/_rels/slide43.xml.rels" ContentType="application/vnd.openxmlformats-package.relationships+xml"/>
  <Override PartName="/ppt/slides/_rels/slide35.xml.rels" ContentType="application/vnd.openxmlformats-package.relationships+xml"/>
  <Override PartName="/ppt/slides/_rels/slide42.xml.rels" ContentType="application/vnd.openxmlformats-package.relationships+xml"/>
  <Override PartName="/ppt/slides/_rels/slide49.xml.rels" ContentType="application/vnd.openxmlformats-package.relationships+xml"/>
  <Override PartName="/ppt/slides/_rels/slide34.xml.rels" ContentType="application/vnd.openxmlformats-package.relationships+xml"/>
  <Override PartName="/ppt/slides/_rels/slide45.xml.rels" ContentType="application/vnd.openxmlformats-package.relationships+xml"/>
  <Override PartName="/ppt/slides/_rels/slide41.xml.rels" ContentType="application/vnd.openxmlformats-package.relationships+xml"/>
  <Override PartName="/ppt/slides/_rels/slide48.xml.rels" ContentType="application/vnd.openxmlformats-package.relationships+xml"/>
  <Override PartName="/ppt/slides/_rels/slide33.xml.rels" ContentType="application/vnd.openxmlformats-package.relationships+xml"/>
  <Override PartName="/ppt/slides/_rels/slide44.xml.rels" ContentType="application/vnd.openxmlformats-package.relationships+xml"/>
  <Override PartName="/ppt/slides/_rels/slide40.xml.rels" ContentType="application/vnd.openxmlformats-package.relationships+xml"/>
  <Override PartName="/ppt/slides/_rels/slide47.xml.rels" ContentType="application/vnd.openxmlformats-package.relationships+xml"/>
  <Override PartName="/ppt/slides/_rels/slide39.xml.rels" ContentType="application/vnd.openxmlformats-package.relationships+xml"/>
  <Override PartName="/ppt/slides/_rels/slide32.xml.rels" ContentType="application/vnd.openxmlformats-package.relationships+xml"/>
  <Override PartName="/ppt/slides/_rels/slide21.xml.rels" ContentType="application/vnd.openxmlformats-package.relationships+xml"/>
  <Override PartName="/ppt/slides/_rels/slide38.xml.rels" ContentType="application/vnd.openxmlformats-package.relationships+xml"/>
  <Override PartName="/ppt/slides/_rels/slide31.xml.rels" ContentType="application/vnd.openxmlformats-package.relationships+xml"/>
  <Override PartName="/ppt/slides/_rels/slide20.xml.rels" ContentType="application/vnd.openxmlformats-package.relationships+xml"/>
  <Override PartName="/ppt/slides/_rels/slide18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27.xml.rels" ContentType="application/vnd.openxmlformats-package.relationships+xml"/>
  <Override PartName="/ppt/slides/_rels/slide50.xml.rels" ContentType="application/vnd.openxmlformats-package.relationships+xml"/>
  <Override PartName="/ppt/slides/_rels/slide5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4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2.xml.rels" ContentType="application/vnd.openxmlformats-package.relationships+xml"/>
  <Override PartName="/ppt/slides/_rels/slide10.xml.rels" ContentType="application/vnd.openxmlformats-package.relationships+xml"/>
  <Override PartName="/ppt/slides/_rels/slide29.xml.rels" ContentType="application/vnd.openxmlformats-package.relationships+xml"/>
  <Override PartName="/ppt/slides/_rels/slide7.xml.rels" ContentType="application/vnd.openxmlformats-package.relationships+xml"/>
  <Override PartName="/ppt/slides/_rels/slide51.xml.rels" ContentType="application/vnd.openxmlformats-package.relationships+xml"/>
  <Override PartName="/ppt/slides/_rels/slide6.xml.rels" ContentType="application/vnd.openxmlformats-package.relationships+xml"/>
  <Override PartName="/ppt/slides/_rels/slide28.xml.rels" ContentType="application/vnd.openxmlformats-package.relationships+xml"/>
  <Override PartName="/ppt/slides/_rels/slide17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2.xml.rels" ContentType="application/vnd.openxmlformats-package.relationships+xml"/>
  <Override PartName="/ppt/slides/_rels/slide24.xml.rels" ContentType="application/vnd.openxmlformats-package.relationships+xml"/>
  <Override PartName="/ppt/slides/_rels/slide3.xml.rels" ContentType="application/vnd.openxmlformats-package.relationships+xml"/>
  <Override PartName="/ppt/slides/_rels/slide25.xml.rels" ContentType="application/vnd.openxmlformats-package.relationships+xml"/>
  <Override PartName="/ppt/slides/_rels/slide9.xml.rels" ContentType="application/vnd.openxmlformats-package.relationships+xml"/>
  <Override PartName="/ppt/slides/_rels/slide52.xml.rels" ContentType="application/vnd.openxmlformats-package.relationships+xml"/>
  <Override PartName="/ppt/slides/_rels/slide53.xml.rels" ContentType="application/vnd.openxmlformats-package.relationships+xml"/>
  <Override PartName="/ppt/slides/_rels/slide19.xml.rels" ContentType="application/vnd.openxmlformats-package.relationships+xml"/>
  <Override PartName="/ppt/slides/slide53.xml" ContentType="application/vnd.openxmlformats-officedocument.presentationml.slide+xml"/>
  <Override PartName="/ppt/slides/slide5.xml" ContentType="application/vnd.openxmlformats-officedocument.presentationml.slide+xml"/>
  <Override PartName="/ppt/slides/slide27.xml" ContentType="application/vnd.openxmlformats-officedocument.presentationml.slide+xml"/>
  <Override PartName="/ppt/slides/slide6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7.xml" ContentType="application/vnd.openxmlformats-officedocument.presentationml.slide+xml"/>
  <Override PartName="/ppt/slides/slide29.xml" ContentType="application/vnd.openxmlformats-officedocument.presentationml.slide+xml"/>
  <Override PartName="/ppt/slides/slide2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31.xml" ContentType="application/vnd.openxmlformats-officedocument.presentationml.slide+xml"/>
  <Override PartName="/ppt/slides/slide17.xml" ContentType="application/vnd.openxmlformats-officedocument.presentationml.slide+xml"/>
  <Override PartName="/ppt/slides/slide32.xml" ContentType="application/vnd.openxmlformats-officedocument.presentationml.slide+xml"/>
  <Override PartName="/ppt/slides/slide18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39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30.xml" ContentType="application/vnd.openxmlformats-officedocument.presentationml.slide+xml"/>
  <Override PartName="/ppt/slides/slide49.xml" ContentType="application/vnd.openxmlformats-officedocument.presentationml.slide+xml"/>
  <Override PartName="/ppt/notesSlides/_rels/notesSlide53.xml.rels" ContentType="application/vnd.openxmlformats-package.relationships+xml"/>
  <Override PartName="/ppt/notesSlides/_rels/notesSlide43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42.xml.rels" ContentType="application/vnd.openxmlformats-package.relationships+xml"/>
  <Override PartName="/ppt/notesSlides/_rels/notesSlide50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4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8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40.xml.rels" ContentType="application/vnd.openxmlformats-package.relationships+xml"/>
  <Override PartName="/ppt/notesSlides/_rels/notesSlide5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38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37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3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52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46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9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44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49.xml.rels" ContentType="application/vnd.openxmlformats-package.relationships+xml"/>
  <Override PartName="/ppt/notesSlides/_rels/notesSlide47.xml.rels" ContentType="application/vnd.openxmlformats-package.relationships+xml"/>
  <Override PartName="/ppt/notesSlides/_rels/notesSlide45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9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5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CA" sz="4400" spc="-1" strike="noStrike">
                <a:latin typeface="Arial"/>
              </a:rPr>
              <a:t>Cliquez pour déplacer la diapo</a:t>
            </a:r>
            <a:endParaRPr b="0" lang="en-CA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CA" sz="2000" spc="-1" strike="noStrike">
                <a:latin typeface="Arial"/>
              </a:rPr>
              <a:t>Cliquez pour modifier le format des notes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CA" sz="1400" spc="-1" strike="noStrike">
                <a:latin typeface="Times New Roman"/>
              </a:rPr>
              <a:t>&lt;en-tête&gt;</a:t>
            </a:r>
            <a:endParaRPr b="0" lang="en-CA" sz="1400" spc="-1" strike="noStrike">
              <a:latin typeface="Times New Roman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CA" sz="1400" spc="-1" strike="noStrike">
                <a:latin typeface="Times New Roman"/>
              </a:rPr>
              <a:t>&lt;date/heure&gt;</a:t>
            </a:r>
            <a:endParaRPr b="0" lang="en-CA" sz="1400" spc="-1" strike="noStrike">
              <a:latin typeface="Times New Roman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CA" sz="1400" spc="-1" strike="noStrike">
                <a:latin typeface="Times New Roman"/>
              </a:rPr>
              <a:t>&lt;pied de page&gt;</a:t>
            </a:r>
            <a:endParaRPr b="0" lang="en-CA" sz="1400" spc="-1" strike="noStrike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81A1967A-6556-4586-897F-07467EBDE599}" type="slidenum">
              <a:rPr b="0" lang="en-CA" sz="1400" spc="-1" strike="noStrike">
                <a:latin typeface="Times New Roman"/>
              </a:rPr>
              <a:t>&lt;numéro&gt;</a:t>
            </a:fld>
            <a:endParaRPr b="0" lang="en-CA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
</Relationships>
</file>

<file path=ppt/notesSlides/_rels/notesSlide39.xml.rels><?xml version="1.0" encoding="UTF-8"?>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40.xml.rels><?xml version="1.0" encoding="UTF-8"?>
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
</Relationships>
</file>

<file path=ppt/notesSlides/_rels/notesSlide41.xml.rels><?xml version="1.0" encoding="UTF-8"?>
<Relationships xmlns="http://schemas.openxmlformats.org/package/2006/relationships"><Relationship Id="rId1" Type="http://schemas.openxmlformats.org/officeDocument/2006/relationships/slide" Target="../slides/slide41.xml"/><Relationship Id="rId2" Type="http://schemas.openxmlformats.org/officeDocument/2006/relationships/notesMaster" Target="../notesMasters/notesMaster1.xml"/>
</Relationships>
</file>

<file path=ppt/notesSlides/_rels/notesSlide42.xml.rels><?xml version="1.0" encoding="UTF-8"?>
<Relationships xmlns="http://schemas.openxmlformats.org/package/2006/relationships"><Relationship Id="rId1" Type="http://schemas.openxmlformats.org/officeDocument/2006/relationships/slide" Target="../slides/slide42.xml"/><Relationship Id="rId2" Type="http://schemas.openxmlformats.org/officeDocument/2006/relationships/notesMaster" Target="../notesMasters/notesMaster1.xml"/>
</Relationships>
</file>

<file path=ppt/notesSlides/_rels/notesSlide43.xml.rels><?xml version="1.0" encoding="UTF-8"?>
<Relationships xmlns="http://schemas.openxmlformats.org/package/2006/relationships"><Relationship Id="rId1" Type="http://schemas.openxmlformats.org/officeDocument/2006/relationships/slide" Target="../slides/slide43.xml"/><Relationship Id="rId2" Type="http://schemas.openxmlformats.org/officeDocument/2006/relationships/notesMaster" Target="../notesMasters/notesMaster1.xml"/>
</Relationships>
</file>

<file path=ppt/notesSlides/_rels/notesSlide44.xml.rels><?xml version="1.0" encoding="UTF-8"?>
<Relationships xmlns="http://schemas.openxmlformats.org/package/2006/relationships"><Relationship Id="rId1" Type="http://schemas.openxmlformats.org/officeDocument/2006/relationships/slide" Target="../slides/slide44.xml"/><Relationship Id="rId2" Type="http://schemas.openxmlformats.org/officeDocument/2006/relationships/notesMaster" Target="../notesMasters/notesMaster1.xml"/>
</Relationships>
</file>

<file path=ppt/notesSlides/_rels/notesSlide45.xml.rels><?xml version="1.0" encoding="UTF-8"?>
<Relationships xmlns="http://schemas.openxmlformats.org/package/2006/relationships"><Relationship Id="rId1" Type="http://schemas.openxmlformats.org/officeDocument/2006/relationships/slide" Target="../slides/slide45.xml"/><Relationship Id="rId2" Type="http://schemas.openxmlformats.org/officeDocument/2006/relationships/notesMaster" Target="../notesMasters/notesMaster1.xml"/>
</Relationships>
</file>

<file path=ppt/notesSlides/_rels/notesSlide46.xml.rels><?xml version="1.0" encoding="UTF-8"?>
<Relationships xmlns="http://schemas.openxmlformats.org/package/2006/relationships"><Relationship Id="rId1" Type="http://schemas.openxmlformats.org/officeDocument/2006/relationships/slide" Target="../slides/slide46.xml"/><Relationship Id="rId2" Type="http://schemas.openxmlformats.org/officeDocument/2006/relationships/notesMaster" Target="../notesMasters/notesMaster1.xml"/>
</Relationships>
</file>

<file path=ppt/notesSlides/_rels/notesSlide47.xml.rels><?xml version="1.0" encoding="UTF-8"?>
<Relationships xmlns="http://schemas.openxmlformats.org/package/2006/relationships"><Relationship Id="rId1" Type="http://schemas.openxmlformats.org/officeDocument/2006/relationships/slide" Target="../slides/slide47.xml"/><Relationship Id="rId2" Type="http://schemas.openxmlformats.org/officeDocument/2006/relationships/notesMaster" Target="../notesMasters/notesMaster1.xml"/>
</Relationships>
</file>

<file path=ppt/notesSlides/_rels/notesSlide48.xml.rels><?xml version="1.0" encoding="UTF-8"?>
<Relationships xmlns="http://schemas.openxmlformats.org/package/2006/relationships"><Relationship Id="rId1" Type="http://schemas.openxmlformats.org/officeDocument/2006/relationships/slide" Target="../slides/slide48.xml"/><Relationship Id="rId2" Type="http://schemas.openxmlformats.org/officeDocument/2006/relationships/notesMaster" Target="../notesMasters/notesMaster1.xml"/>
</Relationships>
</file>

<file path=ppt/notesSlides/_rels/notesSlide49.xml.rels><?xml version="1.0" encoding="UTF-8"?>
<Relationships xmlns="http://schemas.openxmlformats.org/package/2006/relationships"><Relationship Id="rId1" Type="http://schemas.openxmlformats.org/officeDocument/2006/relationships/slide" Target="../slides/slide49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50.xml.rels><?xml version="1.0" encoding="UTF-8"?>
<Relationships xmlns="http://schemas.openxmlformats.org/package/2006/relationships"><Relationship Id="rId1" Type="http://schemas.openxmlformats.org/officeDocument/2006/relationships/slide" Target="../slides/slide50.xml"/><Relationship Id="rId2" Type="http://schemas.openxmlformats.org/officeDocument/2006/relationships/notesMaster" Target="../notesMasters/notesMaster1.xml"/>
</Relationships>
</file>

<file path=ppt/notesSlides/_rels/notesSlide51.xml.rels><?xml version="1.0" encoding="UTF-8"?>
<Relationships xmlns="http://schemas.openxmlformats.org/package/2006/relationships"><Relationship Id="rId1" Type="http://schemas.openxmlformats.org/officeDocument/2006/relationships/slide" Target="../slides/slide51.xml"/><Relationship Id="rId2" Type="http://schemas.openxmlformats.org/officeDocument/2006/relationships/notesMaster" Target="../notesMasters/notesMaster1.xml"/>
</Relationships>
</file>

<file path=ppt/notesSlides/_rels/notesSlide52.xml.rels><?xml version="1.0" encoding="UTF-8"?>
<Relationships xmlns="http://schemas.openxmlformats.org/package/2006/relationships"><Relationship Id="rId1" Type="http://schemas.openxmlformats.org/officeDocument/2006/relationships/slide" Target="../slides/slide52.xml"/><Relationship Id="rId2" Type="http://schemas.openxmlformats.org/officeDocument/2006/relationships/notesMaster" Target="../notesMasters/notesMaster1.xml"/>
</Relationships>
</file>

<file path=ppt/notesSlides/_rels/notesSlide53.xml.rels><?xml version="1.0" encoding="UTF-8"?>
<Relationships xmlns="http://schemas.openxmlformats.org/package/2006/relationships"><Relationship Id="rId1" Type="http://schemas.openxmlformats.org/officeDocument/2006/relationships/slide" Target="../slides/slide53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05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Standard intro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23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In order to understand these problems lets consider the Two fundamental metaphors...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First the tree methaphor and its caracteristics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25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11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11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11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Second the set methaphor and its caracteristics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27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What appens....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Media space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29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13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15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15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A tactic that works for a while but soon fails. Break of media limits. RESOLUTION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31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14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17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17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Expert approaches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33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15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18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18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35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16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19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19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Technical drawing, maps, etc.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37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17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20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20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on a single media intance General / Detail section with reference code 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on multiple media intance General / Detail section with reference code 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Scroll in a window 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Multiple views with zoom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In all cases understanding requires Assembly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39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18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21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21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41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19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22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22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Mainly in computer representation --&gt; dynamic transformations of the representation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07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43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20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23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23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Reduce the semantic representation of the information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45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21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24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24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Reduce the visual representation of the information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47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22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25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24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Reduce the visual representation of the information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49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23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26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25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51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24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27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26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53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25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28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27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55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26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29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28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11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Remind the audience about size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57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27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30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59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28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31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61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29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32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32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17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09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A typical representation of a hierarchie into a tree methaphor.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Note that as the number of level increases the elements gets closer.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63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30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33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34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31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34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35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67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32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35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36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69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33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36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37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71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34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38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39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73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35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37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38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75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36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39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40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77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37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40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3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79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38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41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3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81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39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42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11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Commun people start by drawing the top of the hierarchie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they add nodes to the second level quite easily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then they squeeze the nodes on the tird level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then they spreed and offset and reduce the size of elements on the following levels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They get trap in a tedious process of erasing and redifining the position and size of elements to fit the representation in the media space.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The result is an inconsistant organisation of elements.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Difficult to read or use.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4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83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40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47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44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4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85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41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50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27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4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87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42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46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47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4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89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43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43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4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91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44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44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4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93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4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95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46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4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97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47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4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99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48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39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40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4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601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49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48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45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13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7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Some experts graphic artists and designers do have a better control of the representation.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In this case the organisation of levels is original but consistent.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But elements of different levels are alligned suggesting that they are not of different levels.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Still difficult to read and easy to miss-interpret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5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603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50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49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46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5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605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51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50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27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5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52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51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47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5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609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53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52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48</a:t>
            </a:r>
            <a:endParaRPr b="0" lang="en-CA" sz="1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15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8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This case of a non expert drawing is even worst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In this case the organisation of levels is difficult to understand. 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Links overlap - cross links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Still difficult to read and easy to miss-interpret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17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7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8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Commun facts about humans trying to draw hierarchies in all domains.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19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8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7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Main Problems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How do they occur?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PlaceHolder 1"/>
          <p:cNvSpPr>
            <a:spLocks noGrp="1"/>
          </p:cNvSpPr>
          <p:nvPr>
            <p:ph type="sldImg"/>
          </p:nvPr>
        </p:nvSpPr>
        <p:spPr>
          <a:xfrm>
            <a:off x="1371600" y="768240"/>
            <a:ext cx="5029200" cy="3767400"/>
          </a:xfrm>
          <a:prstGeom prst="rect">
            <a:avLst/>
          </a:prstGeom>
        </p:spPr>
      </p:sp>
      <p:sp>
        <p:nvSpPr>
          <p:cNvPr id="521" name="PlaceHolder 2"/>
          <p:cNvSpPr>
            <a:spLocks noGrp="1"/>
          </p:cNvSpPr>
          <p:nvPr>
            <p:ph type="body"/>
          </p:nvPr>
        </p:nvSpPr>
        <p:spPr>
          <a:xfrm>
            <a:off x="777240" y="4773240"/>
            <a:ext cx="6217920" cy="4526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endParaRPr b="0" lang="en-CA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CA" sz="1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endParaRPr b="0" lang="en-CA" sz="1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Over time, people had presented us multiple requirements for complex representations of large hierachical information sets.</a:t>
            </a: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b="0" lang="en-CA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en-CA" sz="1200" spc="-1" strike="noStrike">
                <a:solidFill>
                  <a:srgbClr val="000000"/>
                </a:solidFill>
                <a:latin typeface="Arial"/>
                <a:ea typeface="Arial"/>
              </a:rPr>
              <a:t>An exploratory approach based on comparative implementation of large amount of data was out of reach. Full scale representation was impossible because of time, costs, available muck-up tools, and available data bases.</a:t>
            </a:r>
            <a:endParaRPr b="0" lang="en-CA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80160" y="909360"/>
            <a:ext cx="658332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280160" y="2090880"/>
            <a:ext cx="6583320" cy="1391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280160" y="3614400"/>
            <a:ext cx="6583320" cy="1391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280160" y="909360"/>
            <a:ext cx="658332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280160" y="3614400"/>
            <a:ext cx="3212640" cy="1391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53720" y="3614400"/>
            <a:ext cx="3212640" cy="1391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80160" y="909360"/>
            <a:ext cx="658332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80160" y="2090880"/>
            <a:ext cx="2119680" cy="1391040"/>
          </a:xfrm>
          <a:prstGeom prst="rect">
            <a:avLst/>
          </a:prstGeom>
        </p:spPr>
        <p:txBody>
          <a:bodyPr lIns="0" rIns="0" tIns="0" bIns="0">
            <a:normAutofit fontScale="66000"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506040" y="2090880"/>
            <a:ext cx="2119680" cy="1391040"/>
          </a:xfrm>
          <a:prstGeom prst="rect">
            <a:avLst/>
          </a:prstGeom>
        </p:spPr>
        <p:txBody>
          <a:bodyPr lIns="0" rIns="0" tIns="0" bIns="0">
            <a:normAutofit fontScale="66000"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5732280" y="2090880"/>
            <a:ext cx="2119680" cy="1391040"/>
          </a:xfrm>
          <a:prstGeom prst="rect">
            <a:avLst/>
          </a:prstGeom>
        </p:spPr>
        <p:txBody>
          <a:bodyPr lIns="0" rIns="0" tIns="0" bIns="0">
            <a:normAutofit fontScale="66000"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1280160" y="3614400"/>
            <a:ext cx="2119680" cy="1391040"/>
          </a:xfrm>
          <a:prstGeom prst="rect">
            <a:avLst/>
          </a:prstGeom>
        </p:spPr>
        <p:txBody>
          <a:bodyPr lIns="0" rIns="0" tIns="0" bIns="0">
            <a:normAutofit fontScale="66000"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506040" y="3614400"/>
            <a:ext cx="2119680" cy="1391040"/>
          </a:xfrm>
          <a:prstGeom prst="rect">
            <a:avLst/>
          </a:prstGeom>
        </p:spPr>
        <p:txBody>
          <a:bodyPr lIns="0" rIns="0" tIns="0" bIns="0">
            <a:normAutofit fontScale="66000"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5732280" y="3614400"/>
            <a:ext cx="2119680" cy="1391040"/>
          </a:xfrm>
          <a:prstGeom prst="rect">
            <a:avLst/>
          </a:prstGeom>
        </p:spPr>
        <p:txBody>
          <a:bodyPr lIns="0" rIns="0" tIns="0" bIns="0">
            <a:normAutofit fontScale="66000"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80160" y="909360"/>
            <a:ext cx="658332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80160" y="909360"/>
            <a:ext cx="658332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80160" y="909360"/>
            <a:ext cx="658332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280160" y="2090880"/>
            <a:ext cx="3212640" cy="2916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53720" y="2090880"/>
            <a:ext cx="3212640" cy="2916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80160" y="909360"/>
            <a:ext cx="658332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1280160" y="1114920"/>
            <a:ext cx="6583320" cy="389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80160" y="909360"/>
            <a:ext cx="658332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53720" y="2090880"/>
            <a:ext cx="3212640" cy="2916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280160" y="3614400"/>
            <a:ext cx="3212640" cy="1391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80160" y="909360"/>
            <a:ext cx="658332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280160" y="2090880"/>
            <a:ext cx="3212640" cy="2916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53720" y="3614400"/>
            <a:ext cx="3212640" cy="1391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80160" y="909360"/>
            <a:ext cx="658332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280160" y="3614400"/>
            <a:ext cx="6583320" cy="1391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330099"/>
              </a:gs>
              <a:gs pos="100000">
                <a:srgbClr val="000000"/>
              </a:gs>
            </a:gsLst>
            <a:lin ang="2700000"/>
          </a:gradFill>
          <a:ln>
            <a:noFill/>
          </a:ln>
        </p:spPr>
      </p:sp>
      <p:sp>
        <p:nvSpPr>
          <p:cNvPr id="1" name="Rectangle 2"/>
          <p:cNvSpPr/>
          <p:nvPr/>
        </p:nvSpPr>
        <p:spPr>
          <a:xfrm>
            <a:off x="887400" y="749160"/>
            <a:ext cx="7929720" cy="17784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round/>
          </a:ln>
        </p:spPr>
      </p:sp>
      <p:sp>
        <p:nvSpPr>
          <p:cNvPr id="2" name="Rectangle 3"/>
          <p:cNvSpPr/>
          <p:nvPr/>
        </p:nvSpPr>
        <p:spPr>
          <a:xfrm>
            <a:off x="865080" y="736560"/>
            <a:ext cx="7929720" cy="165240"/>
          </a:xfrm>
          <a:prstGeom prst="rect">
            <a:avLst/>
          </a:prstGeom>
          <a:gradFill rotWithShape="0">
            <a:gsLst>
              <a:gs pos="0">
                <a:srgbClr val="3366cc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</p:sp>
      <p:pic>
        <p:nvPicPr>
          <p:cNvPr id="3" name="" descr=""/>
          <p:cNvPicPr/>
          <p:nvPr/>
        </p:nvPicPr>
        <p:blipFill>
          <a:blip r:embed="rId2"/>
          <a:stretch/>
        </p:blipFill>
        <p:spPr>
          <a:xfrm>
            <a:off x="128520" y="149400"/>
            <a:ext cx="658800" cy="750960"/>
          </a:xfrm>
          <a:prstGeom prst="rect">
            <a:avLst/>
          </a:prstGeom>
          <a:ln>
            <a:noFill/>
          </a:ln>
        </p:spPr>
      </p:pic>
      <p:sp>
        <p:nvSpPr>
          <p:cNvPr id="4" name="Rectangle 4"/>
          <p:cNvSpPr/>
          <p:nvPr/>
        </p:nvSpPr>
        <p:spPr>
          <a:xfrm>
            <a:off x="838080" y="1295280"/>
            <a:ext cx="7975440" cy="507960"/>
          </a:xfrm>
          <a:prstGeom prst="rect">
            <a:avLst/>
          </a:prstGeom>
          <a:noFill/>
          <a:ln>
            <a:noFill/>
          </a:ln>
        </p:spPr>
      </p:sp>
      <p:sp>
        <p:nvSpPr>
          <p:cNvPr id="5" name="Rectangle 5"/>
          <p:cNvSpPr/>
          <p:nvPr/>
        </p:nvSpPr>
        <p:spPr>
          <a:xfrm>
            <a:off x="838080" y="1295280"/>
            <a:ext cx="304920" cy="5181480"/>
          </a:xfrm>
          <a:prstGeom prst="rect">
            <a:avLst/>
          </a:prstGeom>
          <a:noFill/>
          <a:ln>
            <a:noFill/>
          </a:ln>
        </p:spPr>
      </p:sp>
      <p:sp>
        <p:nvSpPr>
          <p:cNvPr id="6" name="Rectangle 6"/>
          <p:cNvSpPr/>
          <p:nvPr/>
        </p:nvSpPr>
        <p:spPr>
          <a:xfrm>
            <a:off x="838080" y="1295280"/>
            <a:ext cx="3987720" cy="5181480"/>
          </a:xfrm>
          <a:prstGeom prst="rect">
            <a:avLst/>
          </a:prstGeom>
          <a:noFill/>
          <a:ln>
            <a:noFill/>
          </a:ln>
        </p:spPr>
      </p:sp>
      <p:sp>
        <p:nvSpPr>
          <p:cNvPr id="7" name="Rectangle 7"/>
          <p:cNvSpPr/>
          <p:nvPr/>
        </p:nvSpPr>
        <p:spPr>
          <a:xfrm>
            <a:off x="4826160" y="1295280"/>
            <a:ext cx="3987720" cy="5181480"/>
          </a:xfrm>
          <a:prstGeom prst="rect">
            <a:avLst/>
          </a:prstGeom>
          <a:noFill/>
          <a:ln>
            <a:noFill/>
          </a:ln>
        </p:spPr>
      </p:sp>
      <p:sp>
        <p:nvSpPr>
          <p:cNvPr id="8" name="PlaceHolder 8"/>
          <p:cNvSpPr>
            <a:spLocks noGrp="1"/>
          </p:cNvSpPr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CA" sz="4400" spc="-1" strike="noStrike">
                <a:latin typeface="Arial"/>
              </a:rPr>
              <a:t>Cliquez pour éditer le format du texte-titre</a:t>
            </a:r>
            <a:endParaRPr b="0" lang="en-CA" sz="4400" spc="-1" strike="noStrike">
              <a:latin typeface="Arial"/>
            </a:endParaRPr>
          </a:p>
        </p:txBody>
      </p:sp>
      <p:sp>
        <p:nvSpPr>
          <p:cNvPr id="9" name="PlaceHolder 9"/>
          <p:cNvSpPr>
            <a:spLocks noGrp="1"/>
          </p:cNvSpPr>
          <p:nvPr>
            <p:ph type="body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latin typeface="Arial"/>
              </a:rPr>
              <a:t>Cliquez pour éditer le format du plan de texte</a:t>
            </a:r>
            <a:endParaRPr b="0" lang="en-C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800" spc="-1" strike="noStrike">
                <a:latin typeface="Arial"/>
              </a:rPr>
              <a:t>Second niveau de plan</a:t>
            </a:r>
            <a:endParaRPr b="0" lang="en-C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Troisième niveau de plan</a:t>
            </a:r>
            <a:endParaRPr b="0" lang="en-C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000" spc="-1" strike="noStrike">
                <a:latin typeface="Arial"/>
              </a:rPr>
              <a:t>Quatrième niveau de plan</a:t>
            </a:r>
            <a:endParaRPr b="0" lang="en-C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Cinquième niveau de plan</a:t>
            </a:r>
            <a:endParaRPr b="0" lang="en-C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Sixième niveau de plan</a:t>
            </a:r>
            <a:endParaRPr b="0" lang="en-C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Septième niveau de plan</a:t>
            </a:r>
            <a:endParaRPr b="0" lang="en-C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Rectangle 3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330099"/>
              </a:gs>
              <a:gs pos="100000">
                <a:srgbClr val="000000"/>
              </a:gs>
            </a:gsLst>
            <a:lin ang="2700000"/>
          </a:gradFill>
          <a:ln>
            <a:noFill/>
          </a:ln>
        </p:spPr>
      </p:sp>
      <p:sp>
        <p:nvSpPr>
          <p:cNvPr id="55" name="TextShape 4"/>
          <p:cNvSpPr txBox="1"/>
          <p:nvPr/>
        </p:nvSpPr>
        <p:spPr>
          <a:xfrm>
            <a:off x="406440" y="4648320"/>
            <a:ext cx="8559720" cy="105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Marc-Antoine Parent, Luc Beaudoin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et Louis C. Vroomen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56" name="TextShape 5"/>
          <p:cNvSpPr txBox="1"/>
          <p:nvPr/>
        </p:nvSpPr>
        <p:spPr>
          <a:xfrm>
            <a:off x="584280" y="5646600"/>
            <a:ext cx="8064360" cy="976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endParaRPr b="0" lang="en-CA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000" spc="-1" strike="noStrike">
                <a:solidFill>
                  <a:srgbClr val="ffffff"/>
                </a:solidFill>
                <a:latin typeface="Arial"/>
                <a:ea typeface="Arial"/>
              </a:rPr>
              <a:t>Centre de recherche informatique de Montréal</a:t>
            </a:r>
            <a:endParaRPr b="0" lang="en-CA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1800" spc="-1" strike="noStrike">
                <a:solidFill>
                  <a:srgbClr val="ffffff"/>
                </a:solidFill>
                <a:latin typeface="Arial"/>
                <a:ea typeface="Arial"/>
              </a:rPr>
              <a:t>http://www.crim.ca/ipsi (Français)    http://www.crim.ca/hci (English)</a:t>
            </a:r>
            <a:endParaRPr b="0" lang="en-CA" sz="1800" spc="-1" strike="noStrike">
              <a:latin typeface="Arial"/>
            </a:endParaRPr>
          </a:p>
        </p:txBody>
      </p:sp>
      <p:sp>
        <p:nvSpPr>
          <p:cNvPr id="57" name="TextShape 6"/>
          <p:cNvSpPr txBox="1"/>
          <p:nvPr/>
        </p:nvSpPr>
        <p:spPr>
          <a:xfrm>
            <a:off x="476280" y="2476440"/>
            <a:ext cx="8420040" cy="1612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1" lang="en-CA" sz="4400" spc="-1" strike="noStrike">
                <a:solidFill>
                  <a:srgbClr val="ffffff"/>
                </a:solidFill>
                <a:latin typeface="Arial"/>
                <a:ea typeface="Arial"/>
              </a:rPr>
              <a:t>Un explorateur compact pour des hiérarchies complexes</a:t>
            </a:r>
            <a:endParaRPr b="0" lang="en-CA" sz="4400" spc="-1" strike="noStrike">
              <a:latin typeface="Arial"/>
            </a:endParaRPr>
          </a:p>
        </p:txBody>
      </p:sp>
      <p:pic>
        <p:nvPicPr>
          <p:cNvPr id="58" name="" descr=""/>
          <p:cNvPicPr/>
          <p:nvPr/>
        </p:nvPicPr>
        <p:blipFill>
          <a:blip r:embed="rId1"/>
          <a:stretch/>
        </p:blipFill>
        <p:spPr>
          <a:xfrm>
            <a:off x="128520" y="149400"/>
            <a:ext cx="658800" cy="750960"/>
          </a:xfrm>
          <a:prstGeom prst="rect">
            <a:avLst/>
          </a:prstGeom>
          <a:ln>
            <a:noFill/>
          </a:ln>
        </p:spPr>
      </p:pic>
      <p:pic>
        <p:nvPicPr>
          <p:cNvPr id="59" name="" descr=""/>
          <p:cNvPicPr/>
          <p:nvPr/>
        </p:nvPicPr>
        <p:blipFill>
          <a:blip r:embed="rId2"/>
          <a:stretch/>
        </p:blipFill>
        <p:spPr>
          <a:xfrm>
            <a:off x="3236760" y="279360"/>
            <a:ext cx="2873520" cy="2149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08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Rectangle 3"/>
          <p:cNvSpPr/>
          <p:nvPr/>
        </p:nvSpPr>
        <p:spPr>
          <a:xfrm>
            <a:off x="853920" y="3763800"/>
            <a:ext cx="7959600" cy="270828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</p:sp>
      <p:sp>
        <p:nvSpPr>
          <p:cNvPr id="110" name="TextShape 4"/>
          <p:cNvSpPr txBox="1"/>
          <p:nvPr/>
        </p:nvSpPr>
        <p:spPr>
          <a:xfrm>
            <a:off x="825480" y="1752480"/>
            <a:ext cx="7962840" cy="1841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Cohérence spatiale basée sur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l’alignement relatif des éléments visuels</a:t>
            </a: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Progression centrifuge</a:t>
            </a:r>
            <a:endParaRPr b="0" lang="en-CA" sz="2800" spc="-1" strike="noStrike">
              <a:latin typeface="Arial"/>
            </a:endParaRPr>
          </a:p>
        </p:txBody>
      </p:sp>
      <p:pic>
        <p:nvPicPr>
          <p:cNvPr id="111" name="" descr=""/>
          <p:cNvPicPr/>
          <p:nvPr/>
        </p:nvPicPr>
        <p:blipFill>
          <a:blip r:embed="rId1"/>
          <a:stretch/>
        </p:blipFill>
        <p:spPr>
          <a:xfrm>
            <a:off x="2021040" y="3919680"/>
            <a:ext cx="5592600" cy="2463840"/>
          </a:xfrm>
          <a:prstGeom prst="rect">
            <a:avLst/>
          </a:prstGeom>
          <a:ln>
            <a:noFill/>
          </a:ln>
        </p:spPr>
      </p:pic>
      <p:sp>
        <p:nvSpPr>
          <p:cNvPr id="112" name="TextShape 5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13" name="TextShape 6"/>
          <p:cNvSpPr txBox="1"/>
          <p:nvPr/>
        </p:nvSpPr>
        <p:spPr>
          <a:xfrm>
            <a:off x="826920" y="1251000"/>
            <a:ext cx="653904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Méthaphores: la représentation arborescente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15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16" name="TextShape 3"/>
          <p:cNvSpPr txBox="1"/>
          <p:nvPr/>
        </p:nvSpPr>
        <p:spPr>
          <a:xfrm>
            <a:off x="838080" y="1752480"/>
            <a:ext cx="7975440" cy="189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Cohérence spatiale basée sur les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relations de tailles entre les ensembles</a:t>
            </a: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Progression centripète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18" name="TextShape 5"/>
          <p:cNvSpPr txBox="1"/>
          <p:nvPr/>
        </p:nvSpPr>
        <p:spPr>
          <a:xfrm>
            <a:off x="826920" y="1251000"/>
            <a:ext cx="638496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Méthaphores: la représentation ensembliste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119" name="Rectangle 6"/>
          <p:cNvSpPr/>
          <p:nvPr/>
        </p:nvSpPr>
        <p:spPr>
          <a:xfrm>
            <a:off x="853920" y="3763800"/>
            <a:ext cx="7959600" cy="270828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</p:sp>
      <p:pic>
        <p:nvPicPr>
          <p:cNvPr id="120" name="" descr=""/>
          <p:cNvPicPr/>
          <p:nvPr/>
        </p:nvPicPr>
        <p:blipFill>
          <a:blip r:embed="rId1"/>
          <a:stretch/>
        </p:blipFill>
        <p:spPr>
          <a:xfrm>
            <a:off x="3225960" y="3879720"/>
            <a:ext cx="3184560" cy="2478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Rectangle 3"/>
          <p:cNvSpPr/>
          <p:nvPr/>
        </p:nvSpPr>
        <p:spPr>
          <a:xfrm>
            <a:off x="825480" y="3048120"/>
            <a:ext cx="8001000" cy="34290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</p:sp>
      <p:sp>
        <p:nvSpPr>
          <p:cNvPr id="124" name="TextShape 4"/>
          <p:cNvSpPr txBox="1"/>
          <p:nvPr/>
        </p:nvSpPr>
        <p:spPr>
          <a:xfrm>
            <a:off x="825480" y="1752480"/>
            <a:ext cx="80773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Le manque d’espace</a:t>
            </a:r>
            <a:endParaRPr b="0" lang="en-CA" sz="2800" spc="-1" strike="noStrike">
              <a:latin typeface="Arial"/>
            </a:endParaRPr>
          </a:p>
        </p:txBody>
      </p:sp>
      <p:pic>
        <p:nvPicPr>
          <p:cNvPr id="125" name="" descr=""/>
          <p:cNvPicPr/>
          <p:nvPr/>
        </p:nvPicPr>
        <p:blipFill>
          <a:blip r:embed="rId1"/>
          <a:stretch/>
        </p:blipFill>
        <p:spPr>
          <a:xfrm>
            <a:off x="2540160" y="3463920"/>
            <a:ext cx="4562640" cy="2533680"/>
          </a:xfrm>
          <a:prstGeom prst="rect">
            <a:avLst/>
          </a:prstGeom>
          <a:ln>
            <a:noFill/>
          </a:ln>
        </p:spPr>
      </p:pic>
      <p:sp>
        <p:nvSpPr>
          <p:cNvPr id="126" name="TextShape 5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27" name="TextShape 6"/>
          <p:cNvSpPr txBox="1"/>
          <p:nvPr/>
        </p:nvSpPr>
        <p:spPr>
          <a:xfrm>
            <a:off x="826920" y="1251000"/>
            <a:ext cx="604692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Limites de la représentation arborescente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29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Rectangle 3"/>
          <p:cNvSpPr/>
          <p:nvPr/>
        </p:nvSpPr>
        <p:spPr>
          <a:xfrm>
            <a:off x="825480" y="3048120"/>
            <a:ext cx="8001000" cy="34290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</p:sp>
      <p:sp>
        <p:nvSpPr>
          <p:cNvPr id="131" name="TextShape 4"/>
          <p:cNvSpPr txBox="1"/>
          <p:nvPr/>
        </p:nvSpPr>
        <p:spPr>
          <a:xfrm>
            <a:off x="838080" y="1752480"/>
            <a:ext cx="7975440" cy="1079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Les réductions locales finissent par briser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les limites de la perception ou du médium</a:t>
            </a:r>
            <a:endParaRPr b="0" lang="en-CA" sz="2800" spc="-1" strike="noStrike">
              <a:latin typeface="Arial"/>
            </a:endParaRPr>
          </a:p>
        </p:txBody>
      </p:sp>
      <p:pic>
        <p:nvPicPr>
          <p:cNvPr id="132" name="" descr=""/>
          <p:cNvPicPr/>
          <p:nvPr/>
        </p:nvPicPr>
        <p:blipFill>
          <a:blip r:embed="rId1"/>
          <a:stretch/>
        </p:blipFill>
        <p:spPr>
          <a:xfrm>
            <a:off x="3090960" y="3419640"/>
            <a:ext cx="3456000" cy="2652840"/>
          </a:xfrm>
          <a:prstGeom prst="rect">
            <a:avLst/>
          </a:prstGeom>
          <a:ln>
            <a:noFill/>
          </a:ln>
        </p:spPr>
      </p:pic>
      <p:sp>
        <p:nvSpPr>
          <p:cNvPr id="133" name="TextShape 5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34" name="TextShape 6"/>
          <p:cNvSpPr txBox="1"/>
          <p:nvPr/>
        </p:nvSpPr>
        <p:spPr>
          <a:xfrm>
            <a:off x="826920" y="1251000"/>
            <a:ext cx="589428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Limites de la représentation ensembliste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TextShape 3"/>
          <p:cNvSpPr txBox="1"/>
          <p:nvPr/>
        </p:nvSpPr>
        <p:spPr>
          <a:xfrm>
            <a:off x="825480" y="1752480"/>
            <a:ext cx="8077320" cy="4178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30000"/>
              </a:lnSpc>
              <a:spcBef>
                <a:spcPts val="241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Lorsqu’il nous est impossible de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communiquer de vastes hiérarchies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comme des touts,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on peut les transmettre sous la forme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d’une série de vues partielles dans le temps,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qu’il faut mettre en rapport pour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les comprendre.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38" name="TextShape 4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39" name="TextShape 5"/>
          <p:cNvSpPr txBox="1"/>
          <p:nvPr/>
        </p:nvSpPr>
        <p:spPr>
          <a:xfrm>
            <a:off x="826920" y="1251000"/>
            <a:ext cx="277812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Au-delà des limites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41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42" name="TextShape 3"/>
          <p:cNvSpPr txBox="1"/>
          <p:nvPr/>
        </p:nvSpPr>
        <p:spPr>
          <a:xfrm>
            <a:off x="1130400" y="1803240"/>
            <a:ext cx="7683480" cy="336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</a:pPr>
            <a:r>
              <a:rPr b="0" i="1" lang="en-CA" sz="4000" spc="-1" strike="noStrike">
                <a:solidFill>
                  <a:srgbClr val="ccccff"/>
                </a:solidFill>
                <a:latin typeface="Times New Roman"/>
                <a:ea typeface="Times New Roman"/>
              </a:rPr>
              <a:t>“</a:t>
            </a:r>
            <a:r>
              <a:rPr b="0" i="1" lang="en-CA" sz="4000" spc="-1" strike="noStrike">
                <a:solidFill>
                  <a:srgbClr val="ccccff"/>
                </a:solidFill>
                <a:latin typeface="Times New Roman"/>
                <a:ea typeface="Times New Roman"/>
              </a:rPr>
              <a:t>Si cela ne s’illustre pas </a:t>
            </a:r>
            <a:br/>
            <a:r>
              <a:rPr b="0" i="1" lang="en-CA" sz="4000" spc="-1" strike="noStrike">
                <a:solidFill>
                  <a:srgbClr val="ccccff"/>
                </a:solidFill>
                <a:latin typeface="Times New Roman"/>
                <a:ea typeface="Times New Roman"/>
              </a:rPr>
              <a:t>en une seule vue, </a:t>
            </a:r>
            <a:br/>
            <a:r>
              <a:rPr b="0" i="1" lang="en-CA" sz="4000" spc="-1" strike="noStrike">
                <a:solidFill>
                  <a:srgbClr val="ccccff"/>
                </a:solidFill>
                <a:latin typeface="Times New Roman"/>
                <a:ea typeface="Times New Roman"/>
              </a:rPr>
              <a:t>brisez-le en morceaux”</a:t>
            </a:r>
            <a:endParaRPr b="0" lang="en-CA" sz="4000" spc="-1" strike="noStrike">
              <a:latin typeface="Arial"/>
            </a:endParaRPr>
          </a:p>
        </p:txBody>
      </p:sp>
      <p:sp>
        <p:nvSpPr>
          <p:cNvPr id="143" name="TextShape 4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44" name="TextShape 5"/>
          <p:cNvSpPr txBox="1"/>
          <p:nvPr/>
        </p:nvSpPr>
        <p:spPr>
          <a:xfrm>
            <a:off x="826920" y="1251000"/>
            <a:ext cx="460692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Les stratégies de fragmentation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TextShape 3"/>
          <p:cNvSpPr txBox="1"/>
          <p:nvPr/>
        </p:nvSpPr>
        <p:spPr>
          <a:xfrm>
            <a:off x="838080" y="1739880"/>
            <a:ext cx="8204040" cy="4991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La compréhension dépend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d’une mise en rapport des parties</a:t>
            </a: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50000"/>
              </a:lnSpc>
              <a:spcBef>
                <a:spcPts val="479"/>
              </a:spcBef>
            </a:pP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Deux tactiques de base sont utilisées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pour garantir la corrélation:</a:t>
            </a:r>
            <a:endParaRPr b="0" lang="en-CA" sz="2800" spc="-1" strike="noStrike">
              <a:latin typeface="Arial"/>
            </a:endParaRPr>
          </a:p>
          <a:p>
            <a:pPr lvl="1" marL="673200" indent="-190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utilisation d’un protocole d’assemblage </a:t>
            </a:r>
            <a:br/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indiqué par un code</a:t>
            </a:r>
            <a:r>
              <a:rPr b="0" i="1" lang="en-CA" sz="2000" spc="-1" strike="noStrike">
                <a:solidFill>
                  <a:srgbClr val="ccccff"/>
                </a:solidFill>
                <a:latin typeface="Arial"/>
                <a:ea typeface="Arial"/>
              </a:rPr>
              <a:t> (ex. dessin technique, cartographie)</a:t>
            </a:r>
            <a:endParaRPr b="0" lang="en-CA" sz="2000" spc="-1" strike="noStrike">
              <a:latin typeface="Arial"/>
            </a:endParaRPr>
          </a:p>
          <a:p>
            <a:pPr lvl="1" marL="673200" indent="-190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assurer les associations contextuelles locales </a:t>
            </a:r>
            <a:br/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par le biais de transitions locales continues </a:t>
            </a:r>
            <a:br/>
            <a:r>
              <a:rPr b="0" i="1" lang="en-CA" sz="2000" spc="-1" strike="noStrike">
                <a:solidFill>
                  <a:srgbClr val="ccccff"/>
                </a:solidFill>
                <a:latin typeface="Arial"/>
                <a:ea typeface="Arial"/>
              </a:rPr>
              <a:t>(zoom, défilement)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148" name="TextShape 4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49" name="TextShape 5"/>
          <p:cNvSpPr txBox="1"/>
          <p:nvPr/>
        </p:nvSpPr>
        <p:spPr>
          <a:xfrm>
            <a:off x="826920" y="1251000"/>
            <a:ext cx="460692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Les stratégies de fragmentation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52" name="Rectangle 3"/>
          <p:cNvSpPr/>
          <p:nvPr/>
        </p:nvSpPr>
        <p:spPr>
          <a:xfrm>
            <a:off x="838080" y="1803240"/>
            <a:ext cx="7975440" cy="467352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</p:sp>
      <p:pic>
        <p:nvPicPr>
          <p:cNvPr id="153" name="" descr=""/>
          <p:cNvPicPr/>
          <p:nvPr/>
        </p:nvPicPr>
        <p:blipFill>
          <a:blip r:embed="rId1"/>
          <a:stretch/>
        </p:blipFill>
        <p:spPr>
          <a:xfrm>
            <a:off x="1389240" y="1892160"/>
            <a:ext cx="2263680" cy="1727280"/>
          </a:xfrm>
          <a:prstGeom prst="rect">
            <a:avLst/>
          </a:prstGeom>
          <a:ln>
            <a:noFill/>
          </a:ln>
        </p:spPr>
      </p:pic>
      <p:pic>
        <p:nvPicPr>
          <p:cNvPr id="154" name="" descr=""/>
          <p:cNvPicPr/>
          <p:nvPr/>
        </p:nvPicPr>
        <p:blipFill>
          <a:blip r:embed="rId2"/>
          <a:stretch/>
        </p:blipFill>
        <p:spPr>
          <a:xfrm>
            <a:off x="4873680" y="1927080"/>
            <a:ext cx="3214800" cy="1739880"/>
          </a:xfrm>
          <a:prstGeom prst="rect">
            <a:avLst/>
          </a:prstGeom>
          <a:ln>
            <a:noFill/>
          </a:ln>
        </p:spPr>
      </p:pic>
      <p:pic>
        <p:nvPicPr>
          <p:cNvPr id="155" name="" descr=""/>
          <p:cNvPicPr/>
          <p:nvPr/>
        </p:nvPicPr>
        <p:blipFill>
          <a:blip r:embed="rId3"/>
          <a:stretch/>
        </p:blipFill>
        <p:spPr>
          <a:xfrm>
            <a:off x="1414440" y="3706920"/>
            <a:ext cx="2862360" cy="2703600"/>
          </a:xfrm>
          <a:prstGeom prst="rect">
            <a:avLst/>
          </a:prstGeom>
          <a:ln>
            <a:noFill/>
          </a:ln>
        </p:spPr>
      </p:pic>
      <p:pic>
        <p:nvPicPr>
          <p:cNvPr id="156" name="" descr=""/>
          <p:cNvPicPr/>
          <p:nvPr/>
        </p:nvPicPr>
        <p:blipFill>
          <a:blip r:embed="rId4"/>
          <a:stretch/>
        </p:blipFill>
        <p:spPr>
          <a:xfrm>
            <a:off x="4927680" y="4086360"/>
            <a:ext cx="3538440" cy="2044800"/>
          </a:xfrm>
          <a:prstGeom prst="rect">
            <a:avLst/>
          </a:prstGeom>
          <a:ln>
            <a:noFill/>
          </a:ln>
        </p:spPr>
      </p:pic>
      <p:sp>
        <p:nvSpPr>
          <p:cNvPr id="157" name="TextShape 4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58" name="TextShape 5"/>
          <p:cNvSpPr txBox="1"/>
          <p:nvPr/>
        </p:nvSpPr>
        <p:spPr>
          <a:xfrm>
            <a:off x="826920" y="1251000"/>
            <a:ext cx="460692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Les stratégies de fragmentation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60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61" name="TextShape 3"/>
          <p:cNvSpPr txBox="1"/>
          <p:nvPr/>
        </p:nvSpPr>
        <p:spPr>
          <a:xfrm>
            <a:off x="1143000" y="1816200"/>
            <a:ext cx="7785000" cy="45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</a:pPr>
            <a:r>
              <a:rPr b="0" i="1" lang="en-CA" sz="4000" spc="-1" strike="noStrike">
                <a:solidFill>
                  <a:srgbClr val="ccccff"/>
                </a:solidFill>
                <a:latin typeface="Times New Roman"/>
                <a:ea typeface="Times New Roman"/>
              </a:rPr>
              <a:t>“</a:t>
            </a:r>
            <a:r>
              <a:rPr b="0" i="1" lang="en-CA" sz="4000" spc="-1" strike="noStrike">
                <a:solidFill>
                  <a:srgbClr val="ccccff"/>
                </a:solidFill>
                <a:latin typeface="Times New Roman"/>
                <a:ea typeface="Times New Roman"/>
              </a:rPr>
              <a:t>Illustrez-le en une seule vue, mais </a:t>
            </a:r>
            <a:br/>
            <a:r>
              <a:rPr b="0" i="1" lang="en-CA" sz="4000" spc="-1" strike="noStrike">
                <a:solidFill>
                  <a:srgbClr val="ccccff"/>
                </a:solidFill>
                <a:latin typeface="Times New Roman"/>
                <a:ea typeface="Times New Roman"/>
              </a:rPr>
              <a:t>assurez-vous que l’information</a:t>
            </a:r>
            <a:br/>
            <a:r>
              <a:rPr b="0" i="1" lang="en-CA" sz="4000" spc="-1" strike="noStrike">
                <a:solidFill>
                  <a:srgbClr val="ccccff"/>
                </a:solidFill>
                <a:latin typeface="Times New Roman"/>
                <a:ea typeface="Times New Roman"/>
              </a:rPr>
              <a:t>pertinente est exprimée avec </a:t>
            </a:r>
            <a:br/>
            <a:r>
              <a:rPr b="0" i="1" lang="en-CA" sz="4000" spc="-1" strike="noStrike">
                <a:solidFill>
                  <a:srgbClr val="ccccff"/>
                </a:solidFill>
                <a:latin typeface="Times New Roman"/>
                <a:ea typeface="Times New Roman"/>
              </a:rPr>
              <a:t>un maximum de détails visuels,</a:t>
            </a:r>
            <a:br/>
            <a:r>
              <a:rPr b="0" i="1" lang="en-CA" sz="4000" spc="-1" strike="noStrike">
                <a:solidFill>
                  <a:srgbClr val="ccccff"/>
                </a:solidFill>
                <a:latin typeface="Times New Roman"/>
                <a:ea typeface="Times New Roman"/>
              </a:rPr>
              <a:t>et exprimez le reste avec </a:t>
            </a:r>
            <a:br/>
            <a:r>
              <a:rPr b="0" i="1" lang="en-CA" sz="4000" spc="-1" strike="noStrike">
                <a:solidFill>
                  <a:srgbClr val="ccccff"/>
                </a:solidFill>
                <a:latin typeface="Times New Roman"/>
                <a:ea typeface="Times New Roman"/>
              </a:rPr>
              <a:t>un minimum de détails visuels”</a:t>
            </a:r>
            <a:endParaRPr b="0" lang="en-CA" sz="4000" spc="-1" strike="noStrike">
              <a:latin typeface="Arial"/>
            </a:endParaRPr>
          </a:p>
        </p:txBody>
      </p:sp>
      <p:sp>
        <p:nvSpPr>
          <p:cNvPr id="162" name="TextShape 4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63" name="TextShape 5"/>
          <p:cNvSpPr txBox="1"/>
          <p:nvPr/>
        </p:nvSpPr>
        <p:spPr>
          <a:xfrm>
            <a:off x="826920" y="1251000"/>
            <a:ext cx="397980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Les stratégies de distortion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65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66" name="TextShape 3"/>
          <p:cNvSpPr txBox="1"/>
          <p:nvPr/>
        </p:nvSpPr>
        <p:spPr>
          <a:xfrm>
            <a:off x="838080" y="1752480"/>
            <a:ext cx="7962840" cy="4737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Mise en rapport de l’information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exprimée avec plus ou moins de détails</a:t>
            </a: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60000"/>
              </a:lnSpc>
              <a:spcBef>
                <a:spcPts val="479"/>
              </a:spcBef>
            </a:pP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Tactiques de base :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assurer les associatons contextuelles locales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par le biais de transitions continues </a:t>
            </a:r>
            <a:br/>
            <a:r>
              <a:rPr b="0" i="1" lang="en-CA" sz="2000" spc="-1" strike="noStrike">
                <a:solidFill>
                  <a:srgbClr val="ccccff"/>
                </a:solidFill>
                <a:latin typeface="Arial"/>
                <a:ea typeface="Arial"/>
              </a:rPr>
              <a:t>(zoom hyperbolique)</a:t>
            </a:r>
            <a:endParaRPr b="0" lang="en-CA" sz="20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exprimer l’information “hors-champ”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par le biais de codage visuel abstrait.  </a:t>
            </a:r>
            <a:br/>
            <a:r>
              <a:rPr b="0" i="1" lang="en-CA" sz="2000" spc="-1" strike="noStrike">
                <a:solidFill>
                  <a:srgbClr val="ccccff"/>
                </a:solidFill>
                <a:latin typeface="Arial"/>
                <a:ea typeface="Arial"/>
              </a:rPr>
              <a:t>(condensation, zoom intelligent)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167" name="TextShape 4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68" name="TextShape 5"/>
          <p:cNvSpPr txBox="1"/>
          <p:nvPr/>
        </p:nvSpPr>
        <p:spPr>
          <a:xfrm>
            <a:off x="826920" y="1251000"/>
            <a:ext cx="397980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Les stratégies de distortion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TextShape 3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Plan de la présentation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63" name="TextShape 4"/>
          <p:cNvSpPr txBox="1"/>
          <p:nvPr/>
        </p:nvSpPr>
        <p:spPr>
          <a:xfrm>
            <a:off x="1384200" y="1079640"/>
            <a:ext cx="7581960" cy="487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fcfeb9"/>
                </a:solidFill>
                <a:latin typeface="Arial"/>
                <a:ea typeface="Arial"/>
              </a:rPr>
              <a:t>Problématique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Approche CHEOPS 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Giza: Visualisation multiple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L’architecture de Giza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Comment nous rejoindre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64" name="Freeform 5"/>
          <p:cNvSpPr/>
          <p:nvPr/>
        </p:nvSpPr>
        <p:spPr>
          <a:xfrm>
            <a:off x="838080" y="410220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65" name="Freeform 6"/>
          <p:cNvSpPr/>
          <p:nvPr/>
        </p:nvSpPr>
        <p:spPr>
          <a:xfrm>
            <a:off x="838080" y="340344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66" name="Freeform 7"/>
          <p:cNvSpPr/>
          <p:nvPr/>
        </p:nvSpPr>
        <p:spPr>
          <a:xfrm>
            <a:off x="838080" y="125748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ccccff"/>
          </a:solidFill>
          <a:ln w="12600">
            <a:solidFill>
              <a:srgbClr val="ffffff"/>
            </a:solidFill>
            <a:round/>
          </a:ln>
        </p:spPr>
      </p:sp>
      <p:sp>
        <p:nvSpPr>
          <p:cNvPr id="67" name="Freeform 8"/>
          <p:cNvSpPr/>
          <p:nvPr/>
        </p:nvSpPr>
        <p:spPr>
          <a:xfrm>
            <a:off x="838080" y="195588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68" name="Freeform 9"/>
          <p:cNvSpPr/>
          <p:nvPr/>
        </p:nvSpPr>
        <p:spPr>
          <a:xfrm>
            <a:off x="838080" y="267984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70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71" name="Rectangle 3"/>
          <p:cNvSpPr/>
          <p:nvPr/>
        </p:nvSpPr>
        <p:spPr>
          <a:xfrm>
            <a:off x="828720" y="1809720"/>
            <a:ext cx="7985160" cy="46800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</p:sp>
      <p:pic>
        <p:nvPicPr>
          <p:cNvPr id="172" name="" descr=""/>
          <p:cNvPicPr/>
          <p:nvPr/>
        </p:nvPicPr>
        <p:blipFill>
          <a:blip r:embed="rId1"/>
          <a:stretch/>
        </p:blipFill>
        <p:spPr>
          <a:xfrm>
            <a:off x="2050920" y="2100240"/>
            <a:ext cx="5510160" cy="4216320"/>
          </a:xfrm>
          <a:prstGeom prst="rect">
            <a:avLst/>
          </a:prstGeom>
          <a:ln>
            <a:noFill/>
          </a:ln>
        </p:spPr>
      </p:pic>
      <p:sp>
        <p:nvSpPr>
          <p:cNvPr id="173" name="Rectangle 4"/>
          <p:cNvSpPr/>
          <p:nvPr/>
        </p:nvSpPr>
        <p:spPr>
          <a:xfrm>
            <a:off x="2065320" y="2084400"/>
            <a:ext cx="965160" cy="393840"/>
          </a:xfrm>
          <a:prstGeom prst="rect">
            <a:avLst/>
          </a:prstGeom>
          <a:solidFill>
            <a:srgbClr val="ffffff"/>
          </a:solidFill>
          <a:ln w="12600">
            <a:solidFill>
              <a:srgbClr val="ffffff"/>
            </a:solidFill>
            <a:round/>
          </a:ln>
        </p:spPr>
      </p:sp>
      <p:sp>
        <p:nvSpPr>
          <p:cNvPr id="174" name="Rectangle 5"/>
          <p:cNvSpPr/>
          <p:nvPr/>
        </p:nvSpPr>
        <p:spPr>
          <a:xfrm>
            <a:off x="6394320" y="2114640"/>
            <a:ext cx="965160" cy="393840"/>
          </a:xfrm>
          <a:prstGeom prst="rect">
            <a:avLst/>
          </a:prstGeom>
          <a:solidFill>
            <a:srgbClr val="ffffff"/>
          </a:solidFill>
          <a:ln w="12600">
            <a:solidFill>
              <a:srgbClr val="ffffff"/>
            </a:solidFill>
            <a:round/>
          </a:ln>
        </p:spPr>
      </p:sp>
      <p:sp>
        <p:nvSpPr>
          <p:cNvPr id="175" name="TextShape 6"/>
          <p:cNvSpPr txBox="1"/>
          <p:nvPr/>
        </p:nvSpPr>
        <p:spPr>
          <a:xfrm>
            <a:off x="1866960" y="2146320"/>
            <a:ext cx="958680" cy="36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  <a:ea typeface="Arial"/>
              </a:rPr>
              <a:t>Abstrait</a:t>
            </a:r>
            <a:endParaRPr b="0" lang="en-CA" sz="1800" spc="-1" strike="noStrike">
              <a:latin typeface="Arial"/>
            </a:endParaRPr>
          </a:p>
        </p:txBody>
      </p:sp>
      <p:sp>
        <p:nvSpPr>
          <p:cNvPr id="176" name="TextShape 7"/>
          <p:cNvSpPr txBox="1"/>
          <p:nvPr/>
        </p:nvSpPr>
        <p:spPr>
          <a:xfrm>
            <a:off x="6411960" y="2162160"/>
            <a:ext cx="984240" cy="36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  <a:ea typeface="Arial"/>
              </a:rPr>
              <a:t>Concret</a:t>
            </a:r>
            <a:endParaRPr b="0" lang="en-CA" sz="1800" spc="-1" strike="noStrike">
              <a:latin typeface="Arial"/>
            </a:endParaRPr>
          </a:p>
        </p:txBody>
      </p:sp>
      <p:sp>
        <p:nvSpPr>
          <p:cNvPr id="177" name="TextShape 8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78" name="TextShape 9"/>
          <p:cNvSpPr txBox="1"/>
          <p:nvPr/>
        </p:nvSpPr>
        <p:spPr>
          <a:xfrm>
            <a:off x="826920" y="1251000"/>
            <a:ext cx="397980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Les stratégies de distortion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80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81" name="Rectangle 3"/>
          <p:cNvSpPr/>
          <p:nvPr/>
        </p:nvSpPr>
        <p:spPr>
          <a:xfrm>
            <a:off x="838080" y="1803240"/>
            <a:ext cx="7975440" cy="468648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</p:sp>
      <p:pic>
        <p:nvPicPr>
          <p:cNvPr id="182" name="" descr=""/>
          <p:cNvPicPr/>
          <p:nvPr/>
        </p:nvPicPr>
        <p:blipFill>
          <a:blip r:embed="rId1"/>
          <a:stretch/>
        </p:blipFill>
        <p:spPr>
          <a:xfrm>
            <a:off x="2940120" y="2036880"/>
            <a:ext cx="3767040" cy="3902040"/>
          </a:xfrm>
          <a:prstGeom prst="rect">
            <a:avLst/>
          </a:prstGeom>
          <a:ln>
            <a:noFill/>
          </a:ln>
        </p:spPr>
      </p:pic>
      <p:sp>
        <p:nvSpPr>
          <p:cNvPr id="183" name="TextShape 4"/>
          <p:cNvSpPr txBox="1"/>
          <p:nvPr/>
        </p:nvSpPr>
        <p:spPr>
          <a:xfrm>
            <a:off x="3571920" y="6122880"/>
            <a:ext cx="2654280" cy="304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CA" sz="1400" spc="-1" strike="noStrike">
                <a:solidFill>
                  <a:srgbClr val="000000"/>
                </a:solidFill>
                <a:latin typeface="Arial"/>
                <a:ea typeface="Arial"/>
              </a:rPr>
              <a:t>Hyperbolic geometry [Lamp 95]</a:t>
            </a:r>
            <a:endParaRPr b="0" lang="en-CA" sz="1400" spc="-1" strike="noStrike">
              <a:latin typeface="Arial"/>
            </a:endParaRPr>
          </a:p>
        </p:txBody>
      </p:sp>
      <p:sp>
        <p:nvSpPr>
          <p:cNvPr id="184" name="TextShape 5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85" name="TextShape 6"/>
          <p:cNvSpPr txBox="1"/>
          <p:nvPr/>
        </p:nvSpPr>
        <p:spPr>
          <a:xfrm>
            <a:off x="826920" y="1251000"/>
            <a:ext cx="397980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Les stratégies de distortion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87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88" name="TextShape 3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89" name="TextShape 4"/>
          <p:cNvSpPr txBox="1"/>
          <p:nvPr/>
        </p:nvSpPr>
        <p:spPr>
          <a:xfrm>
            <a:off x="826920" y="1251000"/>
            <a:ext cx="586116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Les grandes techniques de visualisation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190" name="TextShape 5"/>
          <p:cNvSpPr txBox="1"/>
          <p:nvPr/>
        </p:nvSpPr>
        <p:spPr>
          <a:xfrm>
            <a:off x="841320" y="1762200"/>
            <a:ext cx="7804080" cy="4016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2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Cone trees </a:t>
            </a: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[Robe91, Carr95]</a:t>
            </a: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2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TreeMaps</a:t>
            </a: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[Shne91]</a:t>
            </a: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2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Perspective wall </a:t>
            </a: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[Mack91]</a:t>
            </a: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2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Fish-eye </a:t>
            </a: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[Sark92]</a:t>
            </a: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2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Intelligent zoom </a:t>
            </a: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[Scha93, Bart94]</a:t>
            </a: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2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Magic Lens</a:t>
            </a:r>
            <a:r>
              <a:rPr b="0" lang="en-CA" sz="2400" spc="-1" strike="noStrike" baseline="30000">
                <a:solidFill>
                  <a:srgbClr val="ffffff"/>
                </a:solidFill>
                <a:latin typeface="Arial"/>
                <a:ea typeface="Arial"/>
              </a:rPr>
              <a:t>TM </a:t>
            </a: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[Ston94]</a:t>
            </a: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2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Information Mural</a:t>
            </a: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[Jerd95]</a:t>
            </a: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2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Hyperbolic Geometry</a:t>
            </a: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[Lamp95]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92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93" name="TextShape 3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Plan de la présentation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94" name="TextShape 4"/>
          <p:cNvSpPr txBox="1"/>
          <p:nvPr/>
        </p:nvSpPr>
        <p:spPr>
          <a:xfrm>
            <a:off x="1384200" y="1079640"/>
            <a:ext cx="7581960" cy="487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Problématique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fcfeb9"/>
                </a:solidFill>
                <a:latin typeface="Arial"/>
                <a:ea typeface="Arial"/>
              </a:rPr>
              <a:t>Approche CHEOPS 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Giza: Visualisation multiple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L’architecture de Giza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Comment nous rejoindre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195" name="Freeform 5"/>
          <p:cNvSpPr/>
          <p:nvPr/>
        </p:nvSpPr>
        <p:spPr>
          <a:xfrm>
            <a:off x="838080" y="410220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196" name="Freeform 6"/>
          <p:cNvSpPr/>
          <p:nvPr/>
        </p:nvSpPr>
        <p:spPr>
          <a:xfrm>
            <a:off x="838080" y="340344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197" name="Freeform 7"/>
          <p:cNvSpPr/>
          <p:nvPr/>
        </p:nvSpPr>
        <p:spPr>
          <a:xfrm>
            <a:off x="838080" y="125748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198" name="Freeform 8"/>
          <p:cNvSpPr/>
          <p:nvPr/>
        </p:nvSpPr>
        <p:spPr>
          <a:xfrm>
            <a:off x="838080" y="195588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ccccff"/>
          </a:solidFill>
          <a:ln w="12600">
            <a:solidFill>
              <a:srgbClr val="ffffff"/>
            </a:solidFill>
            <a:round/>
          </a:ln>
        </p:spPr>
      </p:sp>
      <p:sp>
        <p:nvSpPr>
          <p:cNvPr id="199" name="Freeform 9"/>
          <p:cNvSpPr/>
          <p:nvPr/>
        </p:nvSpPr>
        <p:spPr>
          <a:xfrm>
            <a:off x="838080" y="267984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01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02" name="TextShape 3"/>
          <p:cNvSpPr txBox="1"/>
          <p:nvPr/>
        </p:nvSpPr>
        <p:spPr>
          <a:xfrm>
            <a:off x="825480" y="1739880"/>
            <a:ext cx="7975440" cy="4025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Capacité de fureter et d’explorer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des structures complexes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d’information hiérarchiques</a:t>
            </a: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</a:pP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Facile à utiliser</a:t>
            </a: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</a:pP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Fonctionne sur des ordinateurs personnels standards avec affichage SVGA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03" name="TextShape 4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Approche CHEOPS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04" name="TextShape 5"/>
          <p:cNvSpPr txBox="1"/>
          <p:nvPr/>
        </p:nvSpPr>
        <p:spPr>
          <a:xfrm>
            <a:off x="828720" y="1251000"/>
            <a:ext cx="130500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Objectifs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06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07" name="TextShape 3"/>
          <p:cNvSpPr txBox="1"/>
          <p:nvPr/>
        </p:nvSpPr>
        <p:spPr>
          <a:xfrm>
            <a:off x="838080" y="1752480"/>
            <a:ext cx="7975440" cy="3670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Animation de l’élision</a:t>
            </a: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</a:pP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Généalogie de la famille de Verteuil</a:t>
            </a:r>
            <a:endParaRPr b="0" lang="en-CA" sz="2800" spc="-1" strike="noStrike">
              <a:latin typeface="Arial"/>
            </a:endParaRPr>
          </a:p>
          <a:p>
            <a:pPr lvl="1" marL="773280" indent="-201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les trois méthodes de navigation</a:t>
            </a:r>
            <a:endParaRPr b="0" lang="en-CA" sz="2400" spc="-1" strike="noStrike">
              <a:latin typeface="Arial"/>
            </a:endParaRPr>
          </a:p>
          <a:p>
            <a:pPr lvl="1" marL="773280" indent="-201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encombrement / vues sur les données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208" name="TextShape 4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Approche CHEOPS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09" name="TextShape 5"/>
          <p:cNvSpPr txBox="1"/>
          <p:nvPr/>
        </p:nvSpPr>
        <p:spPr>
          <a:xfrm>
            <a:off x="828720" y="1251000"/>
            <a:ext cx="215100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Démonstration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11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12" name="TextShape 3"/>
          <p:cNvSpPr txBox="1"/>
          <p:nvPr/>
        </p:nvSpPr>
        <p:spPr>
          <a:xfrm>
            <a:off x="812880" y="1752480"/>
            <a:ext cx="5029200" cy="4762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10 x 10 niveaux de profondeur, comportant des triangles </a:t>
            </a:r>
            <a:br/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de 1,2 cm qui, une fois dessinés, occuperaient </a:t>
            </a:r>
            <a:br/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12 000 km.</a:t>
            </a: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</a:pP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CHEOPS se loge </a:t>
            </a:r>
            <a:br/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à l’intérieur d’un </a:t>
            </a:r>
            <a:br/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carré de 12 cm </a:t>
            </a:r>
            <a:br/>
            <a:r>
              <a:rPr b="1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de côté</a:t>
            </a:r>
            <a:endParaRPr b="0" lang="en-CA" sz="2400" spc="-1" strike="noStrike">
              <a:latin typeface="Arial"/>
            </a:endParaRPr>
          </a:p>
        </p:txBody>
      </p:sp>
      <p:pic>
        <p:nvPicPr>
          <p:cNvPr id="213" name="" descr=""/>
          <p:cNvPicPr/>
          <p:nvPr/>
        </p:nvPicPr>
        <p:blipFill>
          <a:blip r:embed="rId1"/>
          <a:stretch/>
        </p:blipFill>
        <p:spPr>
          <a:xfrm>
            <a:off x="4008600" y="1778040"/>
            <a:ext cx="4971960" cy="4848120"/>
          </a:xfrm>
          <a:prstGeom prst="rect">
            <a:avLst/>
          </a:prstGeom>
          <a:ln>
            <a:noFill/>
          </a:ln>
        </p:spPr>
      </p:pic>
      <p:sp>
        <p:nvSpPr>
          <p:cNvPr id="214" name="TextShape 4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Approche CHEOPS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15" name="TextShape 5"/>
          <p:cNvSpPr txBox="1"/>
          <p:nvPr/>
        </p:nvSpPr>
        <p:spPr>
          <a:xfrm>
            <a:off x="826920" y="1251000"/>
            <a:ext cx="658980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Système de classification décimale de Dewey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17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18" name="TextShape 3"/>
          <p:cNvSpPr txBox="1"/>
          <p:nvPr/>
        </p:nvSpPr>
        <p:spPr>
          <a:xfrm>
            <a:off x="838080" y="1752480"/>
            <a:ext cx="8064360" cy="4838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Faible encombrement </a:t>
            </a:r>
            <a:br/>
            <a:r>
              <a:rPr b="0" lang="en-CA" sz="1800" spc="-1" strike="noStrike">
                <a:latin typeface="Arial"/>
              </a:rPr>
              <a:t> </a:t>
            </a:r>
            <a:endParaRPr b="0" lang="en-CA" sz="1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Réutilisation des objets visuels </a:t>
            </a:r>
            <a:r>
              <a:rPr b="0" i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(élision)</a:t>
            </a:r>
            <a:br/>
            <a:r>
              <a:rPr b="0" lang="en-CA" sz="1800" spc="-1" strike="noStrike">
                <a:latin typeface="Arial"/>
              </a:rPr>
              <a:t> </a:t>
            </a:r>
            <a:endParaRPr b="0" lang="en-CA" sz="1800" spc="-1" strike="noStrike">
              <a:latin typeface="Arial"/>
            </a:endParaRPr>
          </a:p>
          <a:p>
            <a:pPr lvl="1" marL="698400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permet l’affichage de hiérarchies très vastes</a:t>
            </a:r>
            <a:endParaRPr b="0" lang="en-CA" sz="2400" spc="-1" strike="noStrike">
              <a:latin typeface="Arial"/>
            </a:endParaRPr>
          </a:p>
          <a:p>
            <a:pPr lvl="1" marL="698400" indent="-216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affichage rapide sur ordinateur personnel</a:t>
            </a:r>
            <a:endParaRPr b="0" lang="en-CA" sz="2400" spc="-1" strike="noStrike">
              <a:latin typeface="Arial"/>
            </a:endParaRPr>
          </a:p>
          <a:p>
            <a:pPr marL="698400" indent="-216000">
              <a:lnSpc>
                <a:spcPct val="100000"/>
              </a:lnSpc>
              <a:spcBef>
                <a:spcPts val="479"/>
              </a:spcBef>
            </a:pP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L’ouverture d’une branche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est une opération directe et rapide;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une simple descente récursive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19" name="TextShape 4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Approche CHEOPS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20" name="TextShape 5"/>
          <p:cNvSpPr txBox="1"/>
          <p:nvPr/>
        </p:nvSpPr>
        <p:spPr>
          <a:xfrm>
            <a:off x="826920" y="1251000"/>
            <a:ext cx="3571920" cy="623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Quelques avantages </a:t>
            </a:r>
            <a:r>
              <a:rPr b="0" lang="en-CA" sz="2000" spc="-1" strike="noStrike">
                <a:solidFill>
                  <a:srgbClr val="ccccff"/>
                </a:solidFill>
                <a:latin typeface="Arial"/>
                <a:ea typeface="Arial"/>
              </a:rPr>
              <a:t>(1/3)</a:t>
            </a:r>
            <a:endParaRPr b="0" lang="en-C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22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23" name="TextShape 3"/>
          <p:cNvSpPr txBox="1"/>
          <p:nvPr/>
        </p:nvSpPr>
        <p:spPr>
          <a:xfrm>
            <a:off x="838080" y="1752480"/>
            <a:ext cx="7988400" cy="4711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CHEOPS fournit une vue synthétique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stable de la structure globale</a:t>
            </a:r>
            <a:endParaRPr b="0" lang="en-CA" sz="2800" spc="-1" strike="noStrike">
              <a:latin typeface="Arial"/>
            </a:endParaRPr>
          </a:p>
          <a:p>
            <a:pPr lvl="1" marL="762120" indent="-279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La relation entre le contexte global et la branche sélectionnée est exprimée en permanence</a:t>
            </a:r>
            <a:endParaRPr b="0" lang="en-CA" sz="2400" spc="-1" strike="noStrike">
              <a:latin typeface="Arial"/>
            </a:endParaRPr>
          </a:p>
          <a:p>
            <a:pPr lvl="1" marL="762120" indent="-279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fantôme des éléments externes à la branche</a:t>
            </a:r>
            <a:endParaRPr b="0" lang="en-CA" sz="2400" spc="-1" strike="noStrike">
              <a:latin typeface="Arial"/>
            </a:endParaRPr>
          </a:p>
          <a:p>
            <a:pPr marL="1282680" indent="-228600">
              <a:lnSpc>
                <a:spcPct val="100000"/>
              </a:lnSpc>
              <a:spcBef>
                <a:spcPts val="479"/>
              </a:spcBef>
            </a:pP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CHEOPS fournit pour chaque nœud une signature visuelle unique et permanente</a:t>
            </a:r>
            <a:endParaRPr b="0" lang="en-CA" sz="2800" spc="-1" strike="noStrike">
              <a:latin typeface="Arial"/>
            </a:endParaRPr>
          </a:p>
          <a:p>
            <a:pPr lvl="1" marL="762120" indent="-279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les signatures visuelles facilitent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la re-localisation des éléments</a:t>
            </a:r>
            <a:endParaRPr b="0" lang="en-CA" sz="2400" spc="-1" strike="noStrike">
              <a:latin typeface="Arial"/>
            </a:endParaRPr>
          </a:p>
          <a:p>
            <a:pPr lvl="1" marL="762120" indent="-279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la représentation des niveaux hiérarchiques éloignés permet d’y accèder directement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224" name="TextShape 4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Approche CHEOPS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25" name="TextShape 5"/>
          <p:cNvSpPr txBox="1"/>
          <p:nvPr/>
        </p:nvSpPr>
        <p:spPr>
          <a:xfrm>
            <a:off x="826920" y="1251000"/>
            <a:ext cx="3571920" cy="623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Quelques avantages </a:t>
            </a:r>
            <a:r>
              <a:rPr b="0" lang="en-CA" sz="2000" spc="-1" strike="noStrike">
                <a:solidFill>
                  <a:srgbClr val="ccccff"/>
                </a:solidFill>
                <a:latin typeface="Arial"/>
                <a:ea typeface="Arial"/>
              </a:rPr>
              <a:t>(2/3)</a:t>
            </a:r>
            <a:endParaRPr b="0" lang="en-C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27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28" name="TextShape 3"/>
          <p:cNvSpPr txBox="1"/>
          <p:nvPr/>
        </p:nvSpPr>
        <p:spPr>
          <a:xfrm>
            <a:off x="876240" y="1765440"/>
            <a:ext cx="8039160" cy="4330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Les stratégies sont cohérentes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dans toute la hiérarchie et elles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se renforcent mutuellement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les utilisateurs peuvent combiner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les outils disponibles pour créer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des stratégies répondant à leurs besoins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cette possibilité offre aux utilisateurs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une méthode rapide et cumulative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pour comprendre l’approche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et optimiser leurs stratégies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229" name="TextShape 4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Approche CHEOPS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30" name="TextShape 5"/>
          <p:cNvSpPr txBox="1"/>
          <p:nvPr/>
        </p:nvSpPr>
        <p:spPr>
          <a:xfrm>
            <a:off x="826920" y="1251000"/>
            <a:ext cx="3571920" cy="623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Quelques avantages </a:t>
            </a:r>
            <a:r>
              <a:rPr b="0" lang="en-CA" sz="2000" spc="-1" strike="noStrike">
                <a:solidFill>
                  <a:srgbClr val="ccccff"/>
                </a:solidFill>
                <a:latin typeface="Arial"/>
                <a:ea typeface="Arial"/>
              </a:rPr>
              <a:t>(3/3)</a:t>
            </a:r>
            <a:endParaRPr b="0" lang="en-C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TextShape 3"/>
          <p:cNvSpPr txBox="1"/>
          <p:nvPr/>
        </p:nvSpPr>
        <p:spPr>
          <a:xfrm>
            <a:off x="817560" y="1238400"/>
            <a:ext cx="410040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Représenter des hiérarchies</a:t>
            </a:r>
            <a:endParaRPr b="0" lang="en-CA" sz="2400" spc="-1" strike="noStrike">
              <a:latin typeface="Arial"/>
            </a:endParaRPr>
          </a:p>
        </p:txBody>
      </p:sp>
      <p:pic>
        <p:nvPicPr>
          <p:cNvPr id="72" name="" descr=""/>
          <p:cNvPicPr/>
          <p:nvPr/>
        </p:nvPicPr>
        <p:blipFill>
          <a:blip r:embed="rId1"/>
          <a:stretch/>
        </p:blipFill>
        <p:spPr>
          <a:xfrm>
            <a:off x="2160720" y="1805040"/>
            <a:ext cx="5345280" cy="4065480"/>
          </a:xfrm>
          <a:prstGeom prst="rect">
            <a:avLst/>
          </a:prstGeom>
          <a:ln>
            <a:noFill/>
          </a:ln>
        </p:spPr>
      </p:pic>
      <p:sp>
        <p:nvSpPr>
          <p:cNvPr id="73" name="TextShape 4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32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33" name="TextShape 3"/>
          <p:cNvSpPr txBox="1"/>
          <p:nvPr/>
        </p:nvSpPr>
        <p:spPr>
          <a:xfrm>
            <a:off x="876240" y="1738440"/>
            <a:ext cx="7950240" cy="3938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Ouverture d’une seuls branche à la fois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différentes sémantiques visuelles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examen des outils de manipulation complémentaires</a:t>
            </a:r>
            <a:endParaRPr b="0" lang="en-CA" sz="2400" spc="-1" strike="noStrike">
              <a:latin typeface="Arial"/>
            </a:endParaRPr>
          </a:p>
          <a:p>
            <a:pPr marL="711360" indent="-228600">
              <a:lnSpc>
                <a:spcPct val="100000"/>
              </a:lnSpc>
            </a:pP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Certains utilisateurs sont déconcertées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par la rapidité et la puissance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la courbe d’apprentissage semble très courte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234" name="TextShape 4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Approche CHEOPS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35" name="TextShape 5"/>
          <p:cNvSpPr txBox="1"/>
          <p:nvPr/>
        </p:nvSpPr>
        <p:spPr>
          <a:xfrm>
            <a:off x="825480" y="1251000"/>
            <a:ext cx="797724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Limitations inhérentes à CHEOPS / solutions possibles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37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38" name="TextShape 3"/>
          <p:cNvSpPr txBox="1"/>
          <p:nvPr/>
        </p:nvSpPr>
        <p:spPr>
          <a:xfrm>
            <a:off x="838080" y="1763640"/>
            <a:ext cx="8115480" cy="4662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Tous les nœuds doivent être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en mémoire pour faire la descente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et pour établir le fantôme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chargement sur demande et fantôme limité</a:t>
            </a:r>
            <a:endParaRPr b="0" lang="en-CA" sz="2400" spc="-1" strike="noStrike">
              <a:latin typeface="Arial"/>
            </a:endParaRPr>
          </a:p>
          <a:p>
            <a:pPr marL="711360" indent="-228600">
              <a:lnSpc>
                <a:spcPct val="100000"/>
              </a:lnSpc>
              <a:spcBef>
                <a:spcPts val="479"/>
              </a:spcBef>
            </a:pP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Élision arbitraire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étude de répartition ordonné des élisions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239" name="TextShape 4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Approche CHEOPS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40" name="TextShape 5"/>
          <p:cNvSpPr txBox="1"/>
          <p:nvPr/>
        </p:nvSpPr>
        <p:spPr>
          <a:xfrm>
            <a:off x="826920" y="1251000"/>
            <a:ext cx="650412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Limitations d’exécution / solutions possibles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42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43" name="TextShape 3"/>
          <p:cNvSpPr txBox="1"/>
          <p:nvPr/>
        </p:nvSpPr>
        <p:spPr>
          <a:xfrm>
            <a:off x="838080" y="1752480"/>
            <a:ext cx="7988400" cy="4191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Examen des solutions identifiées</a:t>
            </a:r>
            <a:endParaRPr b="0" lang="en-CA" sz="2800" spc="-1" strike="noStrike">
              <a:latin typeface="Arial"/>
            </a:endParaRPr>
          </a:p>
          <a:p>
            <a:pPr marL="711360" indent="-228600">
              <a:lnSpc>
                <a:spcPct val="100000"/>
              </a:lnSpc>
              <a:spcBef>
                <a:spcPts val="479"/>
              </a:spcBef>
            </a:pP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Représentation de liens non-arborescents</a:t>
            </a:r>
            <a:endParaRPr b="0" lang="en-CA" sz="2800" spc="-1" strike="noStrike">
              <a:latin typeface="Arial"/>
            </a:endParaRPr>
          </a:p>
          <a:p>
            <a:pPr marL="711360" indent="-228600">
              <a:lnSpc>
                <a:spcPct val="100000"/>
              </a:lnSpc>
              <a:spcBef>
                <a:spcPts val="479"/>
              </a:spcBef>
            </a:pP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Représentation des graphes</a:t>
            </a:r>
            <a:endParaRPr b="0" lang="en-CA" sz="2800" spc="-1" strike="noStrike">
              <a:latin typeface="Arial"/>
            </a:endParaRPr>
          </a:p>
          <a:p>
            <a:pPr marL="711360" indent="-228600">
              <a:lnSpc>
                <a:spcPct val="100000"/>
              </a:lnSpc>
              <a:spcBef>
                <a:spcPts val="479"/>
              </a:spcBef>
            </a:pP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Accès aux données: histogrammes et filtres</a:t>
            </a:r>
            <a:endParaRPr b="0" lang="en-CA" sz="2800" spc="-1" strike="noStrike">
              <a:latin typeface="Arial"/>
            </a:endParaRPr>
          </a:p>
          <a:p>
            <a:pPr marL="711360" indent="-228600">
              <a:lnSpc>
                <a:spcPct val="100000"/>
              </a:lnSpc>
              <a:spcBef>
                <a:spcPts val="479"/>
              </a:spcBef>
            </a:pPr>
            <a:endParaRPr b="0" lang="en-CA" sz="28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Visualisation multiple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44" name="TextShape 4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Approche CHEOPS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45" name="TextShape 5"/>
          <p:cNvSpPr txBox="1"/>
          <p:nvPr/>
        </p:nvSpPr>
        <p:spPr>
          <a:xfrm>
            <a:off x="826920" y="1251000"/>
            <a:ext cx="474984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L’évolution de CHEOPS</a:t>
            </a:r>
            <a:r>
              <a:rPr b="1" lang="en-CA" sz="2000" spc="-1" strike="noStrike">
                <a:solidFill>
                  <a:srgbClr val="ccccff"/>
                </a:solidFill>
                <a:latin typeface="Arial"/>
                <a:ea typeface="Arial"/>
              </a:rPr>
              <a:t> </a:t>
            </a:r>
            <a:r>
              <a:rPr b="0" lang="en-CA" sz="2000" spc="-1" strike="noStrike">
                <a:solidFill>
                  <a:srgbClr val="ccccff"/>
                </a:solidFill>
                <a:latin typeface="Arial"/>
                <a:ea typeface="Arial"/>
              </a:rPr>
              <a:t>(vers Giza)</a:t>
            </a:r>
            <a:endParaRPr b="0" lang="en-C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47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48" name="TextShape 3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Plan de la présentation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49" name="TextShape 4"/>
          <p:cNvSpPr txBox="1"/>
          <p:nvPr/>
        </p:nvSpPr>
        <p:spPr>
          <a:xfrm>
            <a:off x="1384200" y="1079640"/>
            <a:ext cx="7581960" cy="487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Problématique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Approche CHEOPS 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fcfeb9"/>
                </a:solidFill>
                <a:latin typeface="Arial"/>
                <a:ea typeface="Arial"/>
              </a:rPr>
              <a:t>Giza: Visualisation multiple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L’architecture de Giza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Comment nous rejoindre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250" name="Freeform 5"/>
          <p:cNvSpPr/>
          <p:nvPr/>
        </p:nvSpPr>
        <p:spPr>
          <a:xfrm>
            <a:off x="838080" y="410220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251" name="Freeform 6"/>
          <p:cNvSpPr/>
          <p:nvPr/>
        </p:nvSpPr>
        <p:spPr>
          <a:xfrm>
            <a:off x="838080" y="340344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252" name="Freeform 7"/>
          <p:cNvSpPr/>
          <p:nvPr/>
        </p:nvSpPr>
        <p:spPr>
          <a:xfrm>
            <a:off x="838080" y="125748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253" name="Freeform 8"/>
          <p:cNvSpPr/>
          <p:nvPr/>
        </p:nvSpPr>
        <p:spPr>
          <a:xfrm>
            <a:off x="838080" y="195588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254" name="Freeform 9"/>
          <p:cNvSpPr/>
          <p:nvPr/>
        </p:nvSpPr>
        <p:spPr>
          <a:xfrm>
            <a:off x="838080" y="267984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ccccff"/>
          </a:solidFill>
          <a:ln w="12600">
            <a:solidFill>
              <a:srgbClr val="ffffff"/>
            </a:solidFill>
            <a:round/>
          </a:ln>
        </p:spPr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56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57" name="TextShape 3"/>
          <p:cNvSpPr txBox="1"/>
          <p:nvPr/>
        </p:nvSpPr>
        <p:spPr>
          <a:xfrm>
            <a:off x="838080" y="1752480"/>
            <a:ext cx="8064360" cy="459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Ensemble de catégories en coopération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Patrons logiciels réutilisables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pour une catégorie logicielle spécifique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personnalisation en vue d’une application spécifique en créant des sous-catégories spécifiques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selon les catégories définies dans le cadre d’application générique</a:t>
            </a:r>
            <a:endParaRPr b="0" lang="en-CA" sz="2400" spc="-1" strike="noStrike">
              <a:latin typeface="Arial"/>
            </a:endParaRPr>
          </a:p>
          <a:p>
            <a:pPr marL="711360" indent="-228600">
              <a:lnSpc>
                <a:spcPct val="100000"/>
              </a:lnSpc>
              <a:spcBef>
                <a:spcPts val="479"/>
              </a:spcBef>
            </a:pP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Visualisation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ensemble de catégories pour simplifier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la création d’une application de visualisation souple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258" name="TextShape 4"/>
          <p:cNvSpPr txBox="1"/>
          <p:nvPr/>
        </p:nvSpPr>
        <p:spPr>
          <a:xfrm>
            <a:off x="826920" y="1251000"/>
            <a:ext cx="516564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Cadre de programmation générique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259" name="TextShape 5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Giza: Visualisation multiple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61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62" name="Line 3"/>
          <p:cNvSpPr/>
          <p:nvPr/>
        </p:nvSpPr>
        <p:spPr>
          <a:xfrm flipH="1">
            <a:off x="2705040" y="2616120"/>
            <a:ext cx="2006640" cy="2006640"/>
          </a:xfrm>
          <a:prstGeom prst="line">
            <a:avLst/>
          </a:prstGeom>
          <a:ln w="25560">
            <a:solidFill>
              <a:srgbClr val="ffffcc"/>
            </a:solidFill>
            <a:round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Line 4"/>
          <p:cNvSpPr/>
          <p:nvPr/>
        </p:nvSpPr>
        <p:spPr>
          <a:xfrm>
            <a:off x="4915080" y="2603520"/>
            <a:ext cx="1981080" cy="1981080"/>
          </a:xfrm>
          <a:prstGeom prst="line">
            <a:avLst/>
          </a:prstGeom>
          <a:ln w="25560">
            <a:solidFill>
              <a:srgbClr val="ffffcc"/>
            </a:solidFill>
            <a:round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4" name="TextShape 5"/>
          <p:cNvSpPr txBox="1"/>
          <p:nvPr/>
        </p:nvSpPr>
        <p:spPr>
          <a:xfrm>
            <a:off x="1650960" y="4700520"/>
            <a:ext cx="2120760" cy="519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Commande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65" name="TextShape 6"/>
          <p:cNvSpPr txBox="1"/>
          <p:nvPr/>
        </p:nvSpPr>
        <p:spPr>
          <a:xfrm>
            <a:off x="3641760" y="2004840"/>
            <a:ext cx="2378160" cy="519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Visualisation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66" name="TextShape 7"/>
          <p:cNvSpPr txBox="1"/>
          <p:nvPr/>
        </p:nvSpPr>
        <p:spPr>
          <a:xfrm>
            <a:off x="5153040" y="4700520"/>
            <a:ext cx="3484440" cy="519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Modèle de données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67" name="TextShape 8"/>
          <p:cNvSpPr txBox="1"/>
          <p:nvPr/>
        </p:nvSpPr>
        <p:spPr>
          <a:xfrm>
            <a:off x="826920" y="1251000"/>
            <a:ext cx="418320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Composantes traditionnelles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268" name="TextShape 9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Giza: Visualisation multiple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70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71" name="TextShape 3"/>
          <p:cNvSpPr txBox="1"/>
          <p:nvPr/>
        </p:nvSpPr>
        <p:spPr>
          <a:xfrm>
            <a:off x="826920" y="1252440"/>
            <a:ext cx="794376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Composantes d’un cadre de programmation générique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272" name="Line 4"/>
          <p:cNvSpPr/>
          <p:nvPr/>
        </p:nvSpPr>
        <p:spPr>
          <a:xfrm flipH="1">
            <a:off x="2717640" y="2616120"/>
            <a:ext cx="2006640" cy="2006640"/>
          </a:xfrm>
          <a:prstGeom prst="line">
            <a:avLst/>
          </a:prstGeom>
          <a:ln w="25560">
            <a:solidFill>
              <a:srgbClr val="ffffcc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3" name="Line 5"/>
          <p:cNvSpPr/>
          <p:nvPr/>
        </p:nvSpPr>
        <p:spPr>
          <a:xfrm>
            <a:off x="4927680" y="2603520"/>
            <a:ext cx="1981080" cy="1981080"/>
          </a:xfrm>
          <a:prstGeom prst="line">
            <a:avLst/>
          </a:prstGeom>
          <a:ln w="25560">
            <a:solidFill>
              <a:srgbClr val="ffffcc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TextShape 6"/>
          <p:cNvSpPr txBox="1"/>
          <p:nvPr/>
        </p:nvSpPr>
        <p:spPr>
          <a:xfrm>
            <a:off x="4238640" y="1998720"/>
            <a:ext cx="1211400" cy="519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Tâche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75" name="TextShape 7"/>
          <p:cNvSpPr txBox="1"/>
          <p:nvPr/>
        </p:nvSpPr>
        <p:spPr>
          <a:xfrm>
            <a:off x="1335240" y="4719600"/>
            <a:ext cx="2378160" cy="519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Visualisation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76" name="TextShape 8"/>
          <p:cNvSpPr txBox="1"/>
          <p:nvPr/>
        </p:nvSpPr>
        <p:spPr>
          <a:xfrm>
            <a:off x="5407200" y="4719600"/>
            <a:ext cx="3484440" cy="519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Modèle de données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277" name="Line 9"/>
          <p:cNvSpPr/>
          <p:nvPr/>
        </p:nvSpPr>
        <p:spPr>
          <a:xfrm>
            <a:off x="3772080" y="4978440"/>
            <a:ext cx="1587240" cy="0"/>
          </a:xfrm>
          <a:prstGeom prst="line">
            <a:avLst/>
          </a:prstGeom>
          <a:ln w="25560">
            <a:solidFill>
              <a:srgbClr val="ffffcc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8" name="TextShape 10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Giza: Visualisation multiple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80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81" name="TextShape 3"/>
          <p:cNvSpPr txBox="1"/>
          <p:nvPr/>
        </p:nvSpPr>
        <p:spPr>
          <a:xfrm>
            <a:off x="816120" y="1252440"/>
            <a:ext cx="775656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Limitations de la première implantation CHEOPS</a:t>
            </a:r>
            <a:r>
              <a:rPr b="0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 (1/3)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282" name="TextShape 4"/>
          <p:cNvSpPr txBox="1"/>
          <p:nvPr/>
        </p:nvSpPr>
        <p:spPr>
          <a:xfrm>
            <a:off x="812880" y="1727280"/>
            <a:ext cx="8001000" cy="20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Couplage du modèle de données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et de la visualisation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modèle hiérarchique inhérent, impossible de montrer des relations non-hiérarchiques ou des graphes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283" name="Line 5"/>
          <p:cNvSpPr/>
          <p:nvPr/>
        </p:nvSpPr>
        <p:spPr>
          <a:xfrm flipH="1">
            <a:off x="3060720" y="4343400"/>
            <a:ext cx="1346040" cy="1346040"/>
          </a:xfrm>
          <a:prstGeom prst="line">
            <a:avLst/>
          </a:prstGeom>
          <a:ln w="25560">
            <a:solidFill>
              <a:srgbClr val="777777"/>
            </a:solidFill>
            <a:custDash>
              <a:ds d="100000" sp="100000"/>
            </a:custDash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4" name="Line 6"/>
          <p:cNvSpPr/>
          <p:nvPr/>
        </p:nvSpPr>
        <p:spPr>
          <a:xfrm>
            <a:off x="5016600" y="4267080"/>
            <a:ext cx="1396800" cy="1397160"/>
          </a:xfrm>
          <a:prstGeom prst="line">
            <a:avLst/>
          </a:prstGeom>
          <a:ln w="25560">
            <a:solidFill>
              <a:srgbClr val="777777"/>
            </a:solidFill>
            <a:custDash>
              <a:ds d="100000" sp="100000"/>
            </a:custDash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5" name="TextShape 7"/>
          <p:cNvSpPr txBox="1"/>
          <p:nvPr/>
        </p:nvSpPr>
        <p:spPr>
          <a:xfrm>
            <a:off x="4352760" y="3824280"/>
            <a:ext cx="91764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000" spc="-1" strike="noStrike">
                <a:solidFill>
                  <a:srgbClr val="777777"/>
                </a:solidFill>
                <a:latin typeface="Arial"/>
                <a:ea typeface="Arial"/>
              </a:rPr>
              <a:t>Tâche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286" name="TextShape 8"/>
          <p:cNvSpPr txBox="1"/>
          <p:nvPr/>
        </p:nvSpPr>
        <p:spPr>
          <a:xfrm>
            <a:off x="2247840" y="5710320"/>
            <a:ext cx="175104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000" spc="-1" strike="noStrike">
                <a:solidFill>
                  <a:srgbClr val="ffffcc"/>
                </a:solidFill>
                <a:latin typeface="Arial"/>
                <a:ea typeface="Arial"/>
              </a:rPr>
              <a:t>Visualisation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287" name="TextShape 9"/>
          <p:cNvSpPr txBox="1"/>
          <p:nvPr/>
        </p:nvSpPr>
        <p:spPr>
          <a:xfrm>
            <a:off x="5254560" y="5710320"/>
            <a:ext cx="254160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000" spc="-1" strike="noStrike">
                <a:solidFill>
                  <a:srgbClr val="ffffcc"/>
                </a:solidFill>
                <a:latin typeface="Arial"/>
                <a:ea typeface="Arial"/>
              </a:rPr>
              <a:t>Modèle de données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288" name="Line 10"/>
          <p:cNvSpPr/>
          <p:nvPr/>
        </p:nvSpPr>
        <p:spPr>
          <a:xfrm>
            <a:off x="4076640" y="5892840"/>
            <a:ext cx="1028880" cy="0"/>
          </a:xfrm>
          <a:prstGeom prst="line">
            <a:avLst/>
          </a:prstGeom>
          <a:ln w="25560">
            <a:solidFill>
              <a:srgbClr val="ffffcc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9" name="TextShape 11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Giza: Visualisation multiple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91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292" name="TextShape 3"/>
          <p:cNvSpPr txBox="1"/>
          <p:nvPr/>
        </p:nvSpPr>
        <p:spPr>
          <a:xfrm>
            <a:off x="825480" y="1752480"/>
            <a:ext cx="7988400" cy="2387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Couplage de la visualisation et de la tâche</a:t>
            </a:r>
            <a:endParaRPr b="0" lang="en-CA" sz="2800" spc="-1" strike="noStrike">
              <a:latin typeface="Arial"/>
            </a:endParaRPr>
          </a:p>
          <a:p>
            <a:pPr lvl="1" marL="80028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Cheops: une seule représentation,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alors que plusieurs sont appropriées</a:t>
            </a:r>
            <a:endParaRPr b="0" lang="en-CA" sz="2400" spc="-1" strike="noStrike">
              <a:latin typeface="Arial"/>
            </a:endParaRPr>
          </a:p>
          <a:p>
            <a:pPr lvl="1" marL="80028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nécéssité de visualiser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ou filtrer les données associées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293" name="Line 4"/>
          <p:cNvSpPr/>
          <p:nvPr/>
        </p:nvSpPr>
        <p:spPr>
          <a:xfrm flipH="1">
            <a:off x="3060720" y="4343400"/>
            <a:ext cx="1346040" cy="1346040"/>
          </a:xfrm>
          <a:prstGeom prst="line">
            <a:avLst/>
          </a:prstGeom>
          <a:ln w="25560">
            <a:solidFill>
              <a:srgbClr val="ffffcc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4" name="Line 5"/>
          <p:cNvSpPr/>
          <p:nvPr/>
        </p:nvSpPr>
        <p:spPr>
          <a:xfrm>
            <a:off x="5016600" y="4267080"/>
            <a:ext cx="1396800" cy="1397160"/>
          </a:xfrm>
          <a:prstGeom prst="line">
            <a:avLst/>
          </a:prstGeom>
          <a:ln w="25560">
            <a:solidFill>
              <a:srgbClr val="777777"/>
            </a:solidFill>
            <a:custDash>
              <a:ds d="100000" sp="100000"/>
            </a:custDash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5" name="TextShape 6"/>
          <p:cNvSpPr txBox="1"/>
          <p:nvPr/>
        </p:nvSpPr>
        <p:spPr>
          <a:xfrm>
            <a:off x="4352760" y="3824280"/>
            <a:ext cx="91764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000" spc="-1" strike="noStrike">
                <a:solidFill>
                  <a:srgbClr val="ffffcc"/>
                </a:solidFill>
                <a:latin typeface="Arial"/>
                <a:ea typeface="Arial"/>
              </a:rPr>
              <a:t>Tâche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296" name="TextShape 7"/>
          <p:cNvSpPr txBox="1"/>
          <p:nvPr/>
        </p:nvSpPr>
        <p:spPr>
          <a:xfrm>
            <a:off x="2247840" y="5710320"/>
            <a:ext cx="175104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000" spc="-1" strike="noStrike">
                <a:solidFill>
                  <a:srgbClr val="ffffcc"/>
                </a:solidFill>
                <a:latin typeface="Arial"/>
                <a:ea typeface="Arial"/>
              </a:rPr>
              <a:t>Visualisation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297" name="TextShape 8"/>
          <p:cNvSpPr txBox="1"/>
          <p:nvPr/>
        </p:nvSpPr>
        <p:spPr>
          <a:xfrm>
            <a:off x="5254560" y="5710320"/>
            <a:ext cx="254160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000" spc="-1" strike="noStrike">
                <a:solidFill>
                  <a:srgbClr val="777777"/>
                </a:solidFill>
                <a:latin typeface="Arial"/>
                <a:ea typeface="Arial"/>
              </a:rPr>
              <a:t>Modèle de données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298" name="Line 9"/>
          <p:cNvSpPr/>
          <p:nvPr/>
        </p:nvSpPr>
        <p:spPr>
          <a:xfrm>
            <a:off x="4076640" y="5892840"/>
            <a:ext cx="1028880" cy="0"/>
          </a:xfrm>
          <a:prstGeom prst="line">
            <a:avLst/>
          </a:prstGeom>
          <a:ln w="25560">
            <a:solidFill>
              <a:srgbClr val="777777"/>
            </a:solidFill>
            <a:custDash>
              <a:ds d="100000" sp="100000"/>
            </a:custDash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9" name="TextShape 10"/>
          <p:cNvSpPr txBox="1"/>
          <p:nvPr/>
        </p:nvSpPr>
        <p:spPr>
          <a:xfrm>
            <a:off x="816120" y="1252440"/>
            <a:ext cx="775656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Limitations de la première implantation CHEOPS</a:t>
            </a:r>
            <a:r>
              <a:rPr b="0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 (2/3)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300" name="TextShape 11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Giza: Visualisation multiple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02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03" name="TextShape 3"/>
          <p:cNvSpPr txBox="1"/>
          <p:nvPr/>
        </p:nvSpPr>
        <p:spPr>
          <a:xfrm>
            <a:off x="825480" y="1816200"/>
            <a:ext cx="8001000" cy="1828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Couplage du modèle de données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et de la tâche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navigation exclusivement hiérarchique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304" name="Line 4"/>
          <p:cNvSpPr/>
          <p:nvPr/>
        </p:nvSpPr>
        <p:spPr>
          <a:xfrm flipH="1">
            <a:off x="3060720" y="4343400"/>
            <a:ext cx="1346040" cy="1346040"/>
          </a:xfrm>
          <a:prstGeom prst="line">
            <a:avLst/>
          </a:prstGeom>
          <a:ln w="25560">
            <a:solidFill>
              <a:srgbClr val="777777"/>
            </a:solidFill>
            <a:custDash>
              <a:ds d="100000" sp="100000"/>
            </a:custDash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5" name="Line 5"/>
          <p:cNvSpPr/>
          <p:nvPr/>
        </p:nvSpPr>
        <p:spPr>
          <a:xfrm>
            <a:off x="5016600" y="4267080"/>
            <a:ext cx="1396800" cy="1397160"/>
          </a:xfrm>
          <a:prstGeom prst="line">
            <a:avLst/>
          </a:prstGeom>
          <a:ln w="25560">
            <a:solidFill>
              <a:srgbClr val="ffffcc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6" name="TextShape 6"/>
          <p:cNvSpPr txBox="1"/>
          <p:nvPr/>
        </p:nvSpPr>
        <p:spPr>
          <a:xfrm>
            <a:off x="4352760" y="3824280"/>
            <a:ext cx="91764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000" spc="-1" strike="noStrike">
                <a:solidFill>
                  <a:srgbClr val="ffffcc"/>
                </a:solidFill>
                <a:latin typeface="Arial"/>
                <a:ea typeface="Arial"/>
              </a:rPr>
              <a:t>Tâche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307" name="TextShape 7"/>
          <p:cNvSpPr txBox="1"/>
          <p:nvPr/>
        </p:nvSpPr>
        <p:spPr>
          <a:xfrm>
            <a:off x="2247840" y="5710320"/>
            <a:ext cx="175104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000" spc="-1" strike="noStrike">
                <a:solidFill>
                  <a:srgbClr val="777777"/>
                </a:solidFill>
                <a:latin typeface="Arial"/>
                <a:ea typeface="Arial"/>
              </a:rPr>
              <a:t>Visualisation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308" name="TextShape 8"/>
          <p:cNvSpPr txBox="1"/>
          <p:nvPr/>
        </p:nvSpPr>
        <p:spPr>
          <a:xfrm>
            <a:off x="5254560" y="5710320"/>
            <a:ext cx="254160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000" spc="-1" strike="noStrike">
                <a:solidFill>
                  <a:srgbClr val="ffffcc"/>
                </a:solidFill>
                <a:latin typeface="Arial"/>
                <a:ea typeface="Arial"/>
              </a:rPr>
              <a:t>Modèle de données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309" name="Line 9"/>
          <p:cNvSpPr/>
          <p:nvPr/>
        </p:nvSpPr>
        <p:spPr>
          <a:xfrm>
            <a:off x="4076640" y="5892840"/>
            <a:ext cx="1028880" cy="0"/>
          </a:xfrm>
          <a:prstGeom prst="line">
            <a:avLst/>
          </a:prstGeom>
          <a:ln w="25560">
            <a:solidFill>
              <a:srgbClr val="777777"/>
            </a:solidFill>
            <a:custDash>
              <a:ds d="100000" sp="100000"/>
            </a:custDash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0" name="TextShape 10"/>
          <p:cNvSpPr txBox="1"/>
          <p:nvPr/>
        </p:nvSpPr>
        <p:spPr>
          <a:xfrm>
            <a:off x="816120" y="1252440"/>
            <a:ext cx="775656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Limitations de la première implantation CHEOPS</a:t>
            </a:r>
            <a:r>
              <a:rPr b="0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 (3/3)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311" name="TextShape 11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Giza: Visualisation multiple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Rectangle 3"/>
          <p:cNvSpPr/>
          <p:nvPr/>
        </p:nvSpPr>
        <p:spPr>
          <a:xfrm>
            <a:off x="825480" y="1739880"/>
            <a:ext cx="8001000" cy="473724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</p:sp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1009800" y="2536920"/>
            <a:ext cx="7473960" cy="3240000"/>
          </a:xfrm>
          <a:prstGeom prst="rect">
            <a:avLst/>
          </a:prstGeom>
          <a:ln>
            <a:noFill/>
          </a:ln>
        </p:spPr>
      </p:pic>
      <p:sp>
        <p:nvSpPr>
          <p:cNvPr id="78" name="TextShape 4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79" name="TextShape 5"/>
          <p:cNvSpPr txBox="1"/>
          <p:nvPr/>
        </p:nvSpPr>
        <p:spPr>
          <a:xfrm>
            <a:off x="826920" y="1251000"/>
            <a:ext cx="286236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Un exercice difficile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13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14" name="TextShape 3"/>
          <p:cNvSpPr txBox="1"/>
          <p:nvPr/>
        </p:nvSpPr>
        <p:spPr>
          <a:xfrm>
            <a:off x="838080" y="1752480"/>
            <a:ext cx="7988400" cy="4800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Représentations interchangeables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actuellement : CHEOPS, “mille-pattes”,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arborescence, explorateur, TreeMap</a:t>
            </a:r>
            <a:r>
              <a:rPr b="0" lang="en-CA" sz="2400" spc="-1" strike="noStrike" baseline="30000">
                <a:solidFill>
                  <a:srgbClr val="ffffff"/>
                </a:solidFill>
                <a:latin typeface="Arial"/>
                <a:ea typeface="Arial"/>
              </a:rPr>
              <a:t>TM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bientôt : fish-eye, zoom intelligent,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géométrie hyperbolique, etc.</a:t>
            </a:r>
            <a:endParaRPr b="0" lang="en-CA" sz="2400" spc="-1" strike="noStrike">
              <a:latin typeface="Arial"/>
            </a:endParaRPr>
          </a:p>
          <a:p>
            <a:pPr marL="711360" indent="-228600">
              <a:lnSpc>
                <a:spcPct val="20000"/>
              </a:lnSpc>
            </a:pP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Utilitaires extensibles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examen de nouveaux outils de manipulation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manipulations des données dérivées</a:t>
            </a:r>
            <a:endParaRPr b="0" lang="en-CA" sz="2400" spc="-1" strike="noStrike">
              <a:latin typeface="Arial"/>
            </a:endParaRPr>
          </a:p>
          <a:p>
            <a:pPr marL="711360" indent="-228600">
              <a:lnSpc>
                <a:spcPct val="20000"/>
              </a:lnSpc>
            </a:pP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Personnalisable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nouveaux modèles de données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représentations adaptables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315" name="TextShape 4"/>
          <p:cNvSpPr txBox="1"/>
          <p:nvPr/>
        </p:nvSpPr>
        <p:spPr>
          <a:xfrm>
            <a:off x="738360" y="1206360"/>
            <a:ext cx="7569360" cy="457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Cadre de programmation générique Giza: Objectifs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316" name="TextShape 5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Giza: Visualisation multiple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18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19" name="TextShape 3"/>
          <p:cNvSpPr txBox="1"/>
          <p:nvPr/>
        </p:nvSpPr>
        <p:spPr>
          <a:xfrm>
            <a:off x="838080" y="1752480"/>
            <a:ext cx="7975440" cy="4495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Les vues multiples</a:t>
            </a:r>
            <a:endParaRPr b="0" lang="en-CA" sz="2800" spc="-1" strike="noStrike">
              <a:latin typeface="Arial"/>
            </a:endParaRPr>
          </a:p>
          <a:p>
            <a:pPr lvl="1" marL="773280" indent="-201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CHEOPS</a:t>
            </a:r>
            <a:endParaRPr b="0" lang="en-CA" sz="2400" spc="-1" strike="noStrike">
              <a:latin typeface="Arial"/>
            </a:endParaRPr>
          </a:p>
          <a:p>
            <a:pPr lvl="1" marL="773280" indent="-201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arborescence</a:t>
            </a:r>
            <a:endParaRPr b="0" lang="en-CA" sz="2400" spc="-1" strike="noStrike">
              <a:latin typeface="Arial"/>
            </a:endParaRPr>
          </a:p>
          <a:p>
            <a:pPr lvl="1" marL="773280" indent="-201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explorateur</a:t>
            </a:r>
            <a:endParaRPr b="0" lang="en-CA" sz="2400" spc="-1" strike="noStrike">
              <a:latin typeface="Arial"/>
            </a:endParaRPr>
          </a:p>
          <a:p>
            <a:pPr lvl="1" marL="773280" indent="-201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TreeMap</a:t>
            </a:r>
            <a:r>
              <a:rPr b="0" lang="en-CA" sz="2400" spc="-1" strike="noStrike" baseline="30000">
                <a:solidFill>
                  <a:srgbClr val="ffffff"/>
                </a:solidFill>
                <a:latin typeface="Arial"/>
                <a:ea typeface="Arial"/>
              </a:rPr>
              <a:t>TM</a:t>
            </a:r>
            <a:endParaRPr b="0" lang="en-CA" sz="2400" spc="-1" strike="noStrike">
              <a:latin typeface="Arial"/>
            </a:endParaRPr>
          </a:p>
          <a:p>
            <a:pPr lvl="1" marL="773280" indent="-201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Mille-pattes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320" name="TextShape 4"/>
          <p:cNvSpPr txBox="1"/>
          <p:nvPr/>
        </p:nvSpPr>
        <p:spPr>
          <a:xfrm>
            <a:off x="828720" y="1251000"/>
            <a:ext cx="215100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Démonstration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321" name="TextShape 5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Giza: Visualisation multiple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23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24" name="TextShape 3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Giza: Visualisation multiple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325" name="TextShape 4"/>
          <p:cNvSpPr txBox="1"/>
          <p:nvPr/>
        </p:nvSpPr>
        <p:spPr>
          <a:xfrm>
            <a:off x="1384200" y="1079640"/>
            <a:ext cx="7581960" cy="487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Problématique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Approche CHEOPS 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Giza: Visualisation multiple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fcfeb9"/>
                </a:solidFill>
                <a:latin typeface="Arial"/>
                <a:ea typeface="Arial"/>
              </a:rPr>
              <a:t>L’architecture de Giza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Comment nous rejoindre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326" name="Freeform 5"/>
          <p:cNvSpPr/>
          <p:nvPr/>
        </p:nvSpPr>
        <p:spPr>
          <a:xfrm>
            <a:off x="838080" y="410220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327" name="Freeform 6"/>
          <p:cNvSpPr/>
          <p:nvPr/>
        </p:nvSpPr>
        <p:spPr>
          <a:xfrm>
            <a:off x="838080" y="340344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ccccff"/>
          </a:solidFill>
          <a:ln w="12600">
            <a:solidFill>
              <a:srgbClr val="ffffff"/>
            </a:solidFill>
            <a:round/>
          </a:ln>
        </p:spPr>
      </p:sp>
      <p:sp>
        <p:nvSpPr>
          <p:cNvPr id="328" name="Freeform 7"/>
          <p:cNvSpPr/>
          <p:nvPr/>
        </p:nvSpPr>
        <p:spPr>
          <a:xfrm>
            <a:off x="838080" y="125748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329" name="Freeform 8"/>
          <p:cNvSpPr/>
          <p:nvPr/>
        </p:nvSpPr>
        <p:spPr>
          <a:xfrm>
            <a:off x="838080" y="195588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330" name="Freeform 9"/>
          <p:cNvSpPr/>
          <p:nvPr/>
        </p:nvSpPr>
        <p:spPr>
          <a:xfrm>
            <a:off x="838080" y="267984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32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33" name="TextShape 3"/>
          <p:cNvSpPr txBox="1"/>
          <p:nvPr/>
        </p:nvSpPr>
        <p:spPr>
          <a:xfrm>
            <a:off x="812880" y="5283360"/>
            <a:ext cx="8001000" cy="1206360"/>
          </a:xfrm>
          <a:prstGeom prst="rect">
            <a:avLst/>
          </a:prstGeom>
          <a:solidFill>
            <a:srgbClr val="999933"/>
          </a:solidFill>
          <a:ln w="2556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3200" spc="-1" strike="noStrike">
                <a:solidFill>
                  <a:srgbClr val="ffffff"/>
                </a:solidFill>
                <a:latin typeface="Arial"/>
                <a:ea typeface="Arial"/>
              </a:rPr>
              <a:t>MODÈLE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334" name="Line 4"/>
          <p:cNvSpPr/>
          <p:nvPr/>
        </p:nvSpPr>
        <p:spPr>
          <a:xfrm flipV="1">
            <a:off x="6316560" y="2705040"/>
            <a:ext cx="1849680" cy="3340080"/>
          </a:xfrm>
          <a:prstGeom prst="line">
            <a:avLst/>
          </a:prstGeom>
          <a:ln w="25560">
            <a:solidFill>
              <a:srgbClr val="ffff9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35" name="Line 5"/>
          <p:cNvSpPr/>
          <p:nvPr/>
        </p:nvSpPr>
        <p:spPr>
          <a:xfrm flipH="1" flipV="1">
            <a:off x="1562040" y="2666880"/>
            <a:ext cx="698400" cy="3454560"/>
          </a:xfrm>
          <a:prstGeom prst="line">
            <a:avLst/>
          </a:prstGeom>
          <a:ln w="25560">
            <a:solidFill>
              <a:srgbClr val="ffff9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36" name="Line 6"/>
          <p:cNvSpPr/>
          <p:nvPr/>
        </p:nvSpPr>
        <p:spPr>
          <a:xfrm flipV="1">
            <a:off x="4863960" y="2641680"/>
            <a:ext cx="1067040" cy="3035160"/>
          </a:xfrm>
          <a:prstGeom prst="line">
            <a:avLst/>
          </a:prstGeom>
          <a:ln w="25560">
            <a:solidFill>
              <a:srgbClr val="ffff9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37" name="TextShape 7"/>
          <p:cNvSpPr txBox="1"/>
          <p:nvPr/>
        </p:nvSpPr>
        <p:spPr>
          <a:xfrm>
            <a:off x="828720" y="1241280"/>
            <a:ext cx="799776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Comment faire correspondre le modèle à son rôle ?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338" name="TextShape 8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L’architecture de Giza</a:t>
            </a:r>
            <a:endParaRPr b="0" lang="en-CA" sz="2800" spc="-1" strike="noStrike">
              <a:latin typeface="Arial"/>
            </a:endParaRPr>
          </a:p>
        </p:txBody>
      </p:sp>
      <p:grpSp>
        <p:nvGrpSpPr>
          <p:cNvPr id="339" name="Group 9"/>
          <p:cNvGrpSpPr/>
          <p:nvPr/>
        </p:nvGrpSpPr>
        <p:grpSpPr>
          <a:xfrm>
            <a:off x="7932600" y="5759280"/>
            <a:ext cx="538200" cy="455760"/>
            <a:chOff x="7932600" y="5759280"/>
            <a:chExt cx="538200" cy="455760"/>
          </a:xfrm>
        </p:grpSpPr>
        <p:sp>
          <p:nvSpPr>
            <p:cNvPr id="340" name="Ellipse 10"/>
            <p:cNvSpPr/>
            <p:nvPr/>
          </p:nvSpPr>
          <p:spPr>
            <a:xfrm>
              <a:off x="7970760" y="5797440"/>
              <a:ext cx="500040" cy="417600"/>
            </a:xfrm>
            <a:prstGeom prst="ellipse">
              <a:avLst/>
            </a:prstGeom>
            <a:solidFill>
              <a:srgbClr val="666633"/>
            </a:solidFill>
            <a:ln w="25560">
              <a:solidFill>
                <a:srgbClr val="666633"/>
              </a:solidFill>
              <a:round/>
            </a:ln>
          </p:spPr>
        </p:sp>
        <p:sp>
          <p:nvSpPr>
            <p:cNvPr id="341" name="Ellipse 11"/>
            <p:cNvSpPr/>
            <p:nvPr/>
          </p:nvSpPr>
          <p:spPr>
            <a:xfrm>
              <a:off x="7932600" y="5759280"/>
              <a:ext cx="500040" cy="417600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9900"/>
                </a:gs>
              </a:gsLst>
              <a:lin ang="5400000"/>
            </a:gradFill>
            <a:ln w="25560">
              <a:solidFill>
                <a:srgbClr val="ffcc66"/>
              </a:solidFill>
              <a:round/>
            </a:ln>
          </p:spPr>
        </p:sp>
      </p:grpSp>
      <p:grpSp>
        <p:nvGrpSpPr>
          <p:cNvPr id="342" name="Group 12"/>
          <p:cNvGrpSpPr/>
          <p:nvPr/>
        </p:nvGrpSpPr>
        <p:grpSpPr>
          <a:xfrm>
            <a:off x="5891040" y="5838840"/>
            <a:ext cx="724320" cy="525960"/>
            <a:chOff x="5891040" y="5838840"/>
            <a:chExt cx="724320" cy="525960"/>
          </a:xfrm>
        </p:grpSpPr>
        <p:sp>
          <p:nvSpPr>
            <p:cNvPr id="343" name="Freeform 13"/>
            <p:cNvSpPr/>
            <p:nvPr/>
          </p:nvSpPr>
          <p:spPr>
            <a:xfrm>
              <a:off x="5929200" y="5877000"/>
              <a:ext cx="686520" cy="488160"/>
            </a:xfrm>
            <a:custGeom>
              <a:avLst/>
              <a:gdLst/>
              <a:ahLst/>
              <a:rect l="0" t="0" r="r" b="b"/>
              <a:pathLst>
                <a:path w="1907" h="1356">
                  <a:moveTo>
                    <a:pt x="952" y="0"/>
                  </a:moveTo>
                  <a:lnTo>
                    <a:pt x="729" y="519"/>
                  </a:lnTo>
                  <a:lnTo>
                    <a:pt x="0" y="519"/>
                  </a:lnTo>
                  <a:lnTo>
                    <a:pt x="592" y="840"/>
                  </a:lnTo>
                  <a:lnTo>
                    <a:pt x="370" y="1355"/>
                  </a:lnTo>
                  <a:lnTo>
                    <a:pt x="952" y="1057"/>
                  </a:lnTo>
                  <a:lnTo>
                    <a:pt x="1535" y="1355"/>
                  </a:lnTo>
                  <a:lnTo>
                    <a:pt x="1311" y="840"/>
                  </a:lnTo>
                  <a:lnTo>
                    <a:pt x="1906" y="518"/>
                  </a:lnTo>
                  <a:lnTo>
                    <a:pt x="1175" y="518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rgbClr val="666633"/>
            </a:solidFill>
            <a:ln w="25560">
              <a:solidFill>
                <a:srgbClr val="666633"/>
              </a:solidFill>
              <a:round/>
            </a:ln>
          </p:spPr>
        </p:sp>
        <p:sp>
          <p:nvSpPr>
            <p:cNvPr id="344" name="Freeform 14"/>
            <p:cNvSpPr/>
            <p:nvPr/>
          </p:nvSpPr>
          <p:spPr>
            <a:xfrm>
              <a:off x="5891040" y="5838840"/>
              <a:ext cx="686520" cy="488160"/>
            </a:xfrm>
            <a:custGeom>
              <a:avLst/>
              <a:gdLst/>
              <a:ahLst/>
              <a:rect l="0" t="0" r="r" b="b"/>
              <a:pathLst>
                <a:path w="1907" h="1356">
                  <a:moveTo>
                    <a:pt x="952" y="0"/>
                  </a:moveTo>
                  <a:lnTo>
                    <a:pt x="729" y="519"/>
                  </a:lnTo>
                  <a:lnTo>
                    <a:pt x="0" y="519"/>
                  </a:lnTo>
                  <a:lnTo>
                    <a:pt x="592" y="840"/>
                  </a:lnTo>
                  <a:lnTo>
                    <a:pt x="370" y="1355"/>
                  </a:lnTo>
                  <a:lnTo>
                    <a:pt x="952" y="1057"/>
                  </a:lnTo>
                  <a:lnTo>
                    <a:pt x="1535" y="1355"/>
                  </a:lnTo>
                  <a:lnTo>
                    <a:pt x="1311" y="840"/>
                  </a:lnTo>
                  <a:lnTo>
                    <a:pt x="1906" y="518"/>
                  </a:lnTo>
                  <a:lnTo>
                    <a:pt x="1175" y="518"/>
                  </a:lnTo>
                  <a:lnTo>
                    <a:pt x="952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9900"/>
                </a:gs>
              </a:gsLst>
              <a:lin ang="5400000"/>
            </a:gradFill>
            <a:ln w="25560">
              <a:solidFill>
                <a:srgbClr val="ffcc66"/>
              </a:solidFill>
              <a:round/>
            </a:ln>
          </p:spPr>
        </p:sp>
      </p:grpSp>
      <p:grpSp>
        <p:nvGrpSpPr>
          <p:cNvPr id="345" name="Group 15"/>
          <p:cNvGrpSpPr/>
          <p:nvPr/>
        </p:nvGrpSpPr>
        <p:grpSpPr>
          <a:xfrm>
            <a:off x="1941480" y="5864400"/>
            <a:ext cx="586080" cy="523800"/>
            <a:chOff x="1941480" y="5864400"/>
            <a:chExt cx="586080" cy="523800"/>
          </a:xfrm>
        </p:grpSpPr>
        <p:sp>
          <p:nvSpPr>
            <p:cNvPr id="346" name="Freeform 16"/>
            <p:cNvSpPr/>
            <p:nvPr/>
          </p:nvSpPr>
          <p:spPr>
            <a:xfrm>
              <a:off x="1979640" y="5902200"/>
              <a:ext cx="548280" cy="486360"/>
            </a:xfrm>
            <a:custGeom>
              <a:avLst/>
              <a:gdLst/>
              <a:ahLst/>
              <a:rect l="0" t="0" r="r" b="b"/>
              <a:pathLst>
                <a:path w="1523" h="1351">
                  <a:moveTo>
                    <a:pt x="0" y="674"/>
                  </a:moveTo>
                  <a:lnTo>
                    <a:pt x="304" y="1350"/>
                  </a:lnTo>
                  <a:lnTo>
                    <a:pt x="1218" y="1350"/>
                  </a:lnTo>
                  <a:lnTo>
                    <a:pt x="1522" y="674"/>
                  </a:lnTo>
                  <a:lnTo>
                    <a:pt x="1218" y="0"/>
                  </a:lnTo>
                  <a:lnTo>
                    <a:pt x="304" y="0"/>
                  </a:lnTo>
                  <a:lnTo>
                    <a:pt x="0" y="674"/>
                  </a:lnTo>
                  <a:close/>
                </a:path>
              </a:pathLst>
            </a:custGeom>
            <a:solidFill>
              <a:srgbClr val="666633"/>
            </a:solidFill>
            <a:ln w="25560">
              <a:solidFill>
                <a:srgbClr val="666633"/>
              </a:solidFill>
              <a:round/>
            </a:ln>
          </p:spPr>
        </p:sp>
        <p:sp>
          <p:nvSpPr>
            <p:cNvPr id="347" name="Freeform 17"/>
            <p:cNvSpPr/>
            <p:nvPr/>
          </p:nvSpPr>
          <p:spPr>
            <a:xfrm>
              <a:off x="1941480" y="5864400"/>
              <a:ext cx="548280" cy="486360"/>
            </a:xfrm>
            <a:custGeom>
              <a:avLst/>
              <a:gdLst/>
              <a:ahLst/>
              <a:rect l="0" t="0" r="r" b="b"/>
              <a:pathLst>
                <a:path w="1523" h="1351">
                  <a:moveTo>
                    <a:pt x="0" y="674"/>
                  </a:moveTo>
                  <a:lnTo>
                    <a:pt x="304" y="1350"/>
                  </a:lnTo>
                  <a:lnTo>
                    <a:pt x="1218" y="1350"/>
                  </a:lnTo>
                  <a:lnTo>
                    <a:pt x="1522" y="674"/>
                  </a:lnTo>
                  <a:lnTo>
                    <a:pt x="1218" y="0"/>
                  </a:lnTo>
                  <a:lnTo>
                    <a:pt x="304" y="0"/>
                  </a:lnTo>
                  <a:lnTo>
                    <a:pt x="0" y="674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9900"/>
                </a:gs>
              </a:gsLst>
              <a:lin ang="5400000"/>
            </a:gradFill>
            <a:ln w="25560">
              <a:solidFill>
                <a:srgbClr val="ffcc66"/>
              </a:solidFill>
              <a:round/>
            </a:ln>
          </p:spPr>
        </p:sp>
      </p:grpSp>
      <p:sp>
        <p:nvSpPr>
          <p:cNvPr id="348" name="Line 18"/>
          <p:cNvSpPr/>
          <p:nvPr/>
        </p:nvSpPr>
        <p:spPr>
          <a:xfrm flipH="1" flipV="1">
            <a:off x="3670200" y="2666880"/>
            <a:ext cx="1067040" cy="2997360"/>
          </a:xfrm>
          <a:prstGeom prst="line">
            <a:avLst/>
          </a:prstGeom>
          <a:ln w="25560">
            <a:solidFill>
              <a:srgbClr val="ffff99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49" name="Group 19"/>
          <p:cNvGrpSpPr/>
          <p:nvPr/>
        </p:nvGrpSpPr>
        <p:grpSpPr>
          <a:xfrm>
            <a:off x="4468680" y="5391000"/>
            <a:ext cx="655920" cy="454320"/>
            <a:chOff x="4468680" y="5391000"/>
            <a:chExt cx="655920" cy="454320"/>
          </a:xfrm>
        </p:grpSpPr>
        <p:sp>
          <p:nvSpPr>
            <p:cNvPr id="350" name="Freeform 20"/>
            <p:cNvSpPr/>
            <p:nvPr/>
          </p:nvSpPr>
          <p:spPr>
            <a:xfrm>
              <a:off x="4506840" y="5429160"/>
              <a:ext cx="618120" cy="416520"/>
            </a:xfrm>
            <a:custGeom>
              <a:avLst/>
              <a:gdLst/>
              <a:ahLst/>
              <a:rect l="0" t="0" r="r" b="b"/>
              <a:pathLst>
                <a:path w="1717" h="1157">
                  <a:moveTo>
                    <a:pt x="0" y="1156"/>
                  </a:moveTo>
                  <a:lnTo>
                    <a:pt x="1716" y="1156"/>
                  </a:lnTo>
                  <a:lnTo>
                    <a:pt x="857" y="0"/>
                  </a:lnTo>
                  <a:lnTo>
                    <a:pt x="0" y="1156"/>
                  </a:lnTo>
                  <a:close/>
                </a:path>
              </a:pathLst>
            </a:custGeom>
            <a:solidFill>
              <a:srgbClr val="666633"/>
            </a:solidFill>
            <a:ln w="25560">
              <a:solidFill>
                <a:srgbClr val="666633"/>
              </a:solidFill>
              <a:round/>
            </a:ln>
          </p:spPr>
        </p:sp>
        <p:sp>
          <p:nvSpPr>
            <p:cNvPr id="351" name="Freeform 21"/>
            <p:cNvSpPr/>
            <p:nvPr/>
          </p:nvSpPr>
          <p:spPr>
            <a:xfrm>
              <a:off x="4468680" y="5391000"/>
              <a:ext cx="618120" cy="416520"/>
            </a:xfrm>
            <a:custGeom>
              <a:avLst/>
              <a:gdLst/>
              <a:ahLst/>
              <a:rect l="0" t="0" r="r" b="b"/>
              <a:pathLst>
                <a:path w="1717" h="1157">
                  <a:moveTo>
                    <a:pt x="0" y="1156"/>
                  </a:moveTo>
                  <a:lnTo>
                    <a:pt x="1716" y="1156"/>
                  </a:lnTo>
                  <a:lnTo>
                    <a:pt x="857" y="0"/>
                  </a:lnTo>
                  <a:lnTo>
                    <a:pt x="0" y="1156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9900"/>
                </a:gs>
              </a:gsLst>
              <a:lin ang="5400000"/>
            </a:gradFill>
            <a:ln w="25560">
              <a:solidFill>
                <a:srgbClr val="ffcc66"/>
              </a:solidFill>
              <a:round/>
            </a:ln>
          </p:spPr>
        </p:sp>
      </p:grpSp>
      <p:sp>
        <p:nvSpPr>
          <p:cNvPr id="352" name="TextShape 22"/>
          <p:cNvSpPr txBox="1"/>
          <p:nvPr/>
        </p:nvSpPr>
        <p:spPr>
          <a:xfrm>
            <a:off x="5529240" y="1816200"/>
            <a:ext cx="3268800" cy="507960"/>
          </a:xfrm>
          <a:prstGeom prst="rect">
            <a:avLst/>
          </a:prstGeom>
          <a:solidFill>
            <a:srgbClr val="999933"/>
          </a:solidFill>
          <a:ln w="2556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REPRÉSENTATION</a:t>
            </a:r>
            <a:endParaRPr b="0" lang="en-CA" sz="2400" spc="-1" strike="noStrike">
              <a:latin typeface="Arial"/>
            </a:endParaRPr>
          </a:p>
        </p:txBody>
      </p:sp>
      <p:grpSp>
        <p:nvGrpSpPr>
          <p:cNvPr id="353" name="Group 23"/>
          <p:cNvGrpSpPr/>
          <p:nvPr/>
        </p:nvGrpSpPr>
        <p:grpSpPr>
          <a:xfrm>
            <a:off x="5611680" y="2309760"/>
            <a:ext cx="3076560" cy="417600"/>
            <a:chOff x="5611680" y="2309760"/>
            <a:chExt cx="3076560" cy="417600"/>
          </a:xfrm>
        </p:grpSpPr>
        <p:sp>
          <p:nvSpPr>
            <p:cNvPr id="354" name="TextShape 24"/>
            <p:cNvSpPr txBox="1"/>
            <p:nvPr/>
          </p:nvSpPr>
          <p:spPr>
            <a:xfrm>
              <a:off x="5611680" y="2309760"/>
              <a:ext cx="892080" cy="417600"/>
            </a:xfrm>
            <a:prstGeom prst="rect">
              <a:avLst/>
            </a:prstGeom>
            <a:gradFill rotWithShape="0">
              <a:gsLst>
                <a:gs pos="0">
                  <a:srgbClr val="999933"/>
                </a:gs>
                <a:gs pos="100000">
                  <a:srgbClr val="000000"/>
                </a:gs>
              </a:gsLst>
              <a:lin ang="5400000"/>
            </a:gradFill>
            <a:ln w="1260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rôle</a:t>
              </a:r>
              <a:endParaRPr b="0" lang="en-CA" sz="2400" spc="-1" strike="noStrike">
                <a:latin typeface="Arial"/>
              </a:endParaRPr>
            </a:p>
          </p:txBody>
        </p:sp>
        <p:sp>
          <p:nvSpPr>
            <p:cNvPr id="355" name="TextShape 25"/>
            <p:cNvSpPr txBox="1"/>
            <p:nvPr/>
          </p:nvSpPr>
          <p:spPr>
            <a:xfrm>
              <a:off x="7796160" y="2309760"/>
              <a:ext cx="892080" cy="417600"/>
            </a:xfrm>
            <a:prstGeom prst="rect">
              <a:avLst/>
            </a:prstGeom>
            <a:gradFill rotWithShape="0">
              <a:gsLst>
                <a:gs pos="0">
                  <a:srgbClr val="999933"/>
                </a:gs>
                <a:gs pos="100000">
                  <a:srgbClr val="000000"/>
                </a:gs>
              </a:gsLst>
              <a:lin ang="5400000"/>
            </a:gradFill>
            <a:ln w="1260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rôle</a:t>
              </a:r>
              <a:endParaRPr b="0" lang="en-CA" sz="2400" spc="-1" strike="noStrike">
                <a:latin typeface="Arial"/>
              </a:endParaRPr>
            </a:p>
          </p:txBody>
        </p:sp>
      </p:grpSp>
      <p:sp>
        <p:nvSpPr>
          <p:cNvPr id="356" name="TextShape 26"/>
          <p:cNvSpPr txBox="1"/>
          <p:nvPr/>
        </p:nvSpPr>
        <p:spPr>
          <a:xfrm>
            <a:off x="843120" y="1816200"/>
            <a:ext cx="3268800" cy="507960"/>
          </a:xfrm>
          <a:prstGeom prst="rect">
            <a:avLst/>
          </a:prstGeom>
          <a:solidFill>
            <a:srgbClr val="999933"/>
          </a:solidFill>
          <a:ln w="2556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REPRÉSENTATION</a:t>
            </a:r>
            <a:endParaRPr b="0" lang="en-CA" sz="2400" spc="-1" strike="noStrike">
              <a:latin typeface="Arial"/>
            </a:endParaRPr>
          </a:p>
        </p:txBody>
      </p:sp>
      <p:grpSp>
        <p:nvGrpSpPr>
          <p:cNvPr id="357" name="Group 27"/>
          <p:cNvGrpSpPr/>
          <p:nvPr/>
        </p:nvGrpSpPr>
        <p:grpSpPr>
          <a:xfrm>
            <a:off x="925560" y="2309760"/>
            <a:ext cx="3076560" cy="417600"/>
            <a:chOff x="925560" y="2309760"/>
            <a:chExt cx="3076560" cy="417600"/>
          </a:xfrm>
        </p:grpSpPr>
        <p:sp>
          <p:nvSpPr>
            <p:cNvPr id="358" name="TextShape 28"/>
            <p:cNvSpPr txBox="1"/>
            <p:nvPr/>
          </p:nvSpPr>
          <p:spPr>
            <a:xfrm>
              <a:off x="925560" y="2309760"/>
              <a:ext cx="892080" cy="417600"/>
            </a:xfrm>
            <a:prstGeom prst="rect">
              <a:avLst/>
            </a:prstGeom>
            <a:gradFill rotWithShape="0">
              <a:gsLst>
                <a:gs pos="0">
                  <a:srgbClr val="999933"/>
                </a:gs>
                <a:gs pos="100000">
                  <a:srgbClr val="000000"/>
                </a:gs>
              </a:gsLst>
              <a:lin ang="5400000"/>
            </a:gradFill>
            <a:ln w="1260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rôle</a:t>
              </a:r>
              <a:endParaRPr b="0" lang="en-CA" sz="2400" spc="-1" strike="noStrike">
                <a:latin typeface="Arial"/>
              </a:endParaRPr>
            </a:p>
          </p:txBody>
        </p:sp>
        <p:sp>
          <p:nvSpPr>
            <p:cNvPr id="359" name="TextShape 29"/>
            <p:cNvSpPr txBox="1"/>
            <p:nvPr/>
          </p:nvSpPr>
          <p:spPr>
            <a:xfrm>
              <a:off x="3110040" y="2309760"/>
              <a:ext cx="892080" cy="417600"/>
            </a:xfrm>
            <a:prstGeom prst="rect">
              <a:avLst/>
            </a:prstGeom>
            <a:gradFill rotWithShape="0">
              <a:gsLst>
                <a:gs pos="0">
                  <a:srgbClr val="999933"/>
                </a:gs>
                <a:gs pos="100000">
                  <a:srgbClr val="000000"/>
                </a:gs>
              </a:gsLst>
              <a:lin ang="5400000"/>
            </a:gradFill>
            <a:ln w="1260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rôle</a:t>
              </a:r>
              <a:endParaRPr b="0" lang="en-CA" sz="24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61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62" name="TextShape 3"/>
          <p:cNvSpPr txBox="1"/>
          <p:nvPr/>
        </p:nvSpPr>
        <p:spPr>
          <a:xfrm>
            <a:off x="828720" y="1241280"/>
            <a:ext cx="798516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Stratégies d’accès au modèle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363" name="TextShape 4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L’architecture de Giza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364" name="TextShape 5"/>
          <p:cNvSpPr txBox="1"/>
          <p:nvPr/>
        </p:nvSpPr>
        <p:spPr>
          <a:xfrm>
            <a:off x="812880" y="5283360"/>
            <a:ext cx="8001000" cy="1206360"/>
          </a:xfrm>
          <a:prstGeom prst="rect">
            <a:avLst/>
          </a:prstGeom>
          <a:solidFill>
            <a:srgbClr val="999933"/>
          </a:solidFill>
          <a:ln w="2556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3200" spc="-1" strike="noStrike">
                <a:solidFill>
                  <a:srgbClr val="ffffff"/>
                </a:solidFill>
                <a:latin typeface="Arial"/>
                <a:ea typeface="Arial"/>
              </a:rPr>
              <a:t>MODÈLE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365" name="Line 6"/>
          <p:cNvSpPr/>
          <p:nvPr/>
        </p:nvSpPr>
        <p:spPr>
          <a:xfrm flipV="1">
            <a:off x="3594240" y="2781360"/>
            <a:ext cx="2425680" cy="2755800"/>
          </a:xfrm>
          <a:prstGeom prst="line">
            <a:avLst/>
          </a:prstGeom>
          <a:ln w="25560">
            <a:solidFill>
              <a:srgbClr val="6699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6" name="Line 7"/>
          <p:cNvSpPr/>
          <p:nvPr/>
        </p:nvSpPr>
        <p:spPr>
          <a:xfrm flipV="1">
            <a:off x="6316560" y="5041800"/>
            <a:ext cx="1430280" cy="1003320"/>
          </a:xfrm>
          <a:prstGeom prst="line">
            <a:avLst/>
          </a:prstGeom>
          <a:ln w="25560">
            <a:solidFill>
              <a:srgbClr val="ffff9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67" name="Line 8"/>
          <p:cNvSpPr/>
          <p:nvPr/>
        </p:nvSpPr>
        <p:spPr>
          <a:xfrm flipH="1" flipV="1">
            <a:off x="1843200" y="5364000"/>
            <a:ext cx="417240" cy="757440"/>
          </a:xfrm>
          <a:prstGeom prst="line">
            <a:avLst/>
          </a:prstGeom>
          <a:ln w="25560">
            <a:solidFill>
              <a:srgbClr val="ffff9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68" name="Line 9"/>
          <p:cNvSpPr/>
          <p:nvPr/>
        </p:nvSpPr>
        <p:spPr>
          <a:xfrm flipV="1">
            <a:off x="4863960" y="4965840"/>
            <a:ext cx="2806920" cy="711000"/>
          </a:xfrm>
          <a:prstGeom prst="line">
            <a:avLst/>
          </a:prstGeom>
          <a:ln w="25560">
            <a:solidFill>
              <a:srgbClr val="ffff99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69" name="Group 10"/>
          <p:cNvGrpSpPr/>
          <p:nvPr/>
        </p:nvGrpSpPr>
        <p:grpSpPr>
          <a:xfrm>
            <a:off x="7932600" y="5759280"/>
            <a:ext cx="538200" cy="455760"/>
            <a:chOff x="7932600" y="5759280"/>
            <a:chExt cx="538200" cy="455760"/>
          </a:xfrm>
        </p:grpSpPr>
        <p:sp>
          <p:nvSpPr>
            <p:cNvPr id="370" name="Ellipse 11"/>
            <p:cNvSpPr/>
            <p:nvPr/>
          </p:nvSpPr>
          <p:spPr>
            <a:xfrm>
              <a:off x="7970760" y="5797440"/>
              <a:ext cx="500040" cy="417600"/>
            </a:xfrm>
            <a:prstGeom prst="ellipse">
              <a:avLst/>
            </a:prstGeom>
            <a:solidFill>
              <a:srgbClr val="666633"/>
            </a:solidFill>
            <a:ln w="25560">
              <a:solidFill>
                <a:srgbClr val="666633"/>
              </a:solidFill>
              <a:round/>
            </a:ln>
          </p:spPr>
        </p:sp>
        <p:sp>
          <p:nvSpPr>
            <p:cNvPr id="371" name="Ellipse 12"/>
            <p:cNvSpPr/>
            <p:nvPr/>
          </p:nvSpPr>
          <p:spPr>
            <a:xfrm>
              <a:off x="7932600" y="5759280"/>
              <a:ext cx="500040" cy="417600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9900"/>
                </a:gs>
              </a:gsLst>
              <a:lin ang="5400000"/>
            </a:gradFill>
            <a:ln w="25560">
              <a:solidFill>
                <a:srgbClr val="ffcc66"/>
              </a:solidFill>
              <a:round/>
            </a:ln>
          </p:spPr>
        </p:sp>
      </p:grpSp>
      <p:grpSp>
        <p:nvGrpSpPr>
          <p:cNvPr id="372" name="Group 13"/>
          <p:cNvGrpSpPr/>
          <p:nvPr/>
        </p:nvGrpSpPr>
        <p:grpSpPr>
          <a:xfrm>
            <a:off x="5891040" y="5838840"/>
            <a:ext cx="724320" cy="525960"/>
            <a:chOff x="5891040" y="5838840"/>
            <a:chExt cx="724320" cy="525960"/>
          </a:xfrm>
        </p:grpSpPr>
        <p:sp>
          <p:nvSpPr>
            <p:cNvPr id="373" name="Freeform 14"/>
            <p:cNvSpPr/>
            <p:nvPr/>
          </p:nvSpPr>
          <p:spPr>
            <a:xfrm>
              <a:off x="5929200" y="5877000"/>
              <a:ext cx="686520" cy="488160"/>
            </a:xfrm>
            <a:custGeom>
              <a:avLst/>
              <a:gdLst/>
              <a:ahLst/>
              <a:rect l="0" t="0" r="r" b="b"/>
              <a:pathLst>
                <a:path w="1907" h="1356">
                  <a:moveTo>
                    <a:pt x="952" y="0"/>
                  </a:moveTo>
                  <a:lnTo>
                    <a:pt x="729" y="519"/>
                  </a:lnTo>
                  <a:lnTo>
                    <a:pt x="0" y="519"/>
                  </a:lnTo>
                  <a:lnTo>
                    <a:pt x="592" y="840"/>
                  </a:lnTo>
                  <a:lnTo>
                    <a:pt x="370" y="1355"/>
                  </a:lnTo>
                  <a:lnTo>
                    <a:pt x="952" y="1057"/>
                  </a:lnTo>
                  <a:lnTo>
                    <a:pt x="1535" y="1355"/>
                  </a:lnTo>
                  <a:lnTo>
                    <a:pt x="1311" y="840"/>
                  </a:lnTo>
                  <a:lnTo>
                    <a:pt x="1906" y="518"/>
                  </a:lnTo>
                  <a:lnTo>
                    <a:pt x="1175" y="518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rgbClr val="666633"/>
            </a:solidFill>
            <a:ln w="25560">
              <a:solidFill>
                <a:srgbClr val="666633"/>
              </a:solidFill>
              <a:round/>
            </a:ln>
          </p:spPr>
        </p:sp>
        <p:sp>
          <p:nvSpPr>
            <p:cNvPr id="374" name="Freeform 15"/>
            <p:cNvSpPr/>
            <p:nvPr/>
          </p:nvSpPr>
          <p:spPr>
            <a:xfrm>
              <a:off x="5891040" y="5838840"/>
              <a:ext cx="686520" cy="488160"/>
            </a:xfrm>
            <a:custGeom>
              <a:avLst/>
              <a:gdLst/>
              <a:ahLst/>
              <a:rect l="0" t="0" r="r" b="b"/>
              <a:pathLst>
                <a:path w="1907" h="1356">
                  <a:moveTo>
                    <a:pt x="952" y="0"/>
                  </a:moveTo>
                  <a:lnTo>
                    <a:pt x="729" y="519"/>
                  </a:lnTo>
                  <a:lnTo>
                    <a:pt x="0" y="519"/>
                  </a:lnTo>
                  <a:lnTo>
                    <a:pt x="592" y="840"/>
                  </a:lnTo>
                  <a:lnTo>
                    <a:pt x="370" y="1355"/>
                  </a:lnTo>
                  <a:lnTo>
                    <a:pt x="952" y="1057"/>
                  </a:lnTo>
                  <a:lnTo>
                    <a:pt x="1535" y="1355"/>
                  </a:lnTo>
                  <a:lnTo>
                    <a:pt x="1311" y="840"/>
                  </a:lnTo>
                  <a:lnTo>
                    <a:pt x="1906" y="518"/>
                  </a:lnTo>
                  <a:lnTo>
                    <a:pt x="1175" y="518"/>
                  </a:lnTo>
                  <a:lnTo>
                    <a:pt x="952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9900"/>
                </a:gs>
              </a:gsLst>
              <a:lin ang="5400000"/>
            </a:gradFill>
            <a:ln w="25560">
              <a:solidFill>
                <a:srgbClr val="ffcc66"/>
              </a:solidFill>
              <a:round/>
            </a:ln>
          </p:spPr>
        </p:sp>
      </p:grpSp>
      <p:grpSp>
        <p:nvGrpSpPr>
          <p:cNvPr id="375" name="Group 16"/>
          <p:cNvGrpSpPr/>
          <p:nvPr/>
        </p:nvGrpSpPr>
        <p:grpSpPr>
          <a:xfrm>
            <a:off x="1941480" y="5864400"/>
            <a:ext cx="586080" cy="523800"/>
            <a:chOff x="1941480" y="5864400"/>
            <a:chExt cx="586080" cy="523800"/>
          </a:xfrm>
        </p:grpSpPr>
        <p:sp>
          <p:nvSpPr>
            <p:cNvPr id="376" name="Freeform 17"/>
            <p:cNvSpPr/>
            <p:nvPr/>
          </p:nvSpPr>
          <p:spPr>
            <a:xfrm>
              <a:off x="1979640" y="5902200"/>
              <a:ext cx="548280" cy="486360"/>
            </a:xfrm>
            <a:custGeom>
              <a:avLst/>
              <a:gdLst/>
              <a:ahLst/>
              <a:rect l="0" t="0" r="r" b="b"/>
              <a:pathLst>
                <a:path w="1523" h="1351">
                  <a:moveTo>
                    <a:pt x="0" y="674"/>
                  </a:moveTo>
                  <a:lnTo>
                    <a:pt x="304" y="1350"/>
                  </a:lnTo>
                  <a:lnTo>
                    <a:pt x="1218" y="1350"/>
                  </a:lnTo>
                  <a:lnTo>
                    <a:pt x="1522" y="674"/>
                  </a:lnTo>
                  <a:lnTo>
                    <a:pt x="1218" y="0"/>
                  </a:lnTo>
                  <a:lnTo>
                    <a:pt x="304" y="0"/>
                  </a:lnTo>
                  <a:lnTo>
                    <a:pt x="0" y="674"/>
                  </a:lnTo>
                  <a:close/>
                </a:path>
              </a:pathLst>
            </a:custGeom>
            <a:solidFill>
              <a:srgbClr val="666633"/>
            </a:solidFill>
            <a:ln w="25560">
              <a:solidFill>
                <a:srgbClr val="666633"/>
              </a:solidFill>
              <a:round/>
            </a:ln>
          </p:spPr>
        </p:sp>
        <p:sp>
          <p:nvSpPr>
            <p:cNvPr id="377" name="Freeform 18"/>
            <p:cNvSpPr/>
            <p:nvPr/>
          </p:nvSpPr>
          <p:spPr>
            <a:xfrm>
              <a:off x="1941480" y="5864400"/>
              <a:ext cx="548280" cy="486360"/>
            </a:xfrm>
            <a:custGeom>
              <a:avLst/>
              <a:gdLst/>
              <a:ahLst/>
              <a:rect l="0" t="0" r="r" b="b"/>
              <a:pathLst>
                <a:path w="1523" h="1351">
                  <a:moveTo>
                    <a:pt x="0" y="674"/>
                  </a:moveTo>
                  <a:lnTo>
                    <a:pt x="304" y="1350"/>
                  </a:lnTo>
                  <a:lnTo>
                    <a:pt x="1218" y="1350"/>
                  </a:lnTo>
                  <a:lnTo>
                    <a:pt x="1522" y="674"/>
                  </a:lnTo>
                  <a:lnTo>
                    <a:pt x="1218" y="0"/>
                  </a:lnTo>
                  <a:lnTo>
                    <a:pt x="304" y="0"/>
                  </a:lnTo>
                  <a:lnTo>
                    <a:pt x="0" y="674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9900"/>
                </a:gs>
              </a:gsLst>
              <a:lin ang="5400000"/>
            </a:gradFill>
            <a:ln w="25560">
              <a:solidFill>
                <a:srgbClr val="ffcc66"/>
              </a:solidFill>
              <a:round/>
            </a:ln>
          </p:spPr>
        </p:sp>
      </p:grpSp>
      <p:sp>
        <p:nvSpPr>
          <p:cNvPr id="378" name="Line 19"/>
          <p:cNvSpPr/>
          <p:nvPr/>
        </p:nvSpPr>
        <p:spPr>
          <a:xfrm flipH="1">
            <a:off x="3759120" y="5664240"/>
            <a:ext cx="978120" cy="127080"/>
          </a:xfrm>
          <a:prstGeom prst="line">
            <a:avLst/>
          </a:prstGeom>
          <a:ln w="25560">
            <a:solidFill>
              <a:srgbClr val="ffff9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9" name="Freeform 20"/>
          <p:cNvSpPr/>
          <p:nvPr/>
        </p:nvSpPr>
        <p:spPr>
          <a:xfrm>
            <a:off x="838080" y="2932920"/>
            <a:ext cx="352080" cy="2505600"/>
          </a:xfrm>
          <a:custGeom>
            <a:avLst/>
            <a:gdLst/>
            <a:ahLst/>
            <a:rect l="0" t="0" r="r" b="b"/>
            <a:pathLst>
              <a:path w="978" h="6960">
                <a:moveTo>
                  <a:pt x="864" y="0"/>
                </a:moveTo>
                <a:lnTo>
                  <a:pt x="864" y="0"/>
                </a:lnTo>
                <a:cubicBezTo>
                  <a:pt x="613" y="349"/>
                  <a:pt x="404" y="821"/>
                  <a:pt x="254" y="1376"/>
                </a:cubicBezTo>
                <a:cubicBezTo>
                  <a:pt x="87" y="1993"/>
                  <a:pt x="0" y="2694"/>
                  <a:pt x="0" y="3407"/>
                </a:cubicBezTo>
                <a:cubicBezTo>
                  <a:pt x="0" y="4120"/>
                  <a:pt x="87" y="4820"/>
                  <a:pt x="254" y="5437"/>
                </a:cubicBezTo>
                <a:cubicBezTo>
                  <a:pt x="420" y="6055"/>
                  <a:pt x="660" y="6568"/>
                  <a:pt x="948" y="6924"/>
                </a:cubicBezTo>
                <a:cubicBezTo>
                  <a:pt x="958" y="6936"/>
                  <a:pt x="967" y="6948"/>
                  <a:pt x="977" y="6959"/>
                </a:cubicBezTo>
              </a:path>
            </a:pathLst>
          </a:custGeom>
          <a:ln w="25560">
            <a:solidFill>
              <a:srgbClr val="ff0066"/>
            </a:solidFill>
            <a:round/>
            <a:headEnd len="med" type="triangle" w="med"/>
          </a:ln>
        </p:spPr>
      </p:sp>
      <p:grpSp>
        <p:nvGrpSpPr>
          <p:cNvPr id="380" name="Group 21"/>
          <p:cNvGrpSpPr/>
          <p:nvPr/>
        </p:nvGrpSpPr>
        <p:grpSpPr>
          <a:xfrm>
            <a:off x="4468680" y="5391000"/>
            <a:ext cx="655920" cy="454320"/>
            <a:chOff x="4468680" y="5391000"/>
            <a:chExt cx="655920" cy="454320"/>
          </a:xfrm>
        </p:grpSpPr>
        <p:sp>
          <p:nvSpPr>
            <p:cNvPr id="381" name="Freeform 22"/>
            <p:cNvSpPr/>
            <p:nvPr/>
          </p:nvSpPr>
          <p:spPr>
            <a:xfrm>
              <a:off x="4506840" y="5429160"/>
              <a:ext cx="618120" cy="416520"/>
            </a:xfrm>
            <a:custGeom>
              <a:avLst/>
              <a:gdLst/>
              <a:ahLst/>
              <a:rect l="0" t="0" r="r" b="b"/>
              <a:pathLst>
                <a:path w="1717" h="1157">
                  <a:moveTo>
                    <a:pt x="0" y="1156"/>
                  </a:moveTo>
                  <a:lnTo>
                    <a:pt x="1716" y="1156"/>
                  </a:lnTo>
                  <a:lnTo>
                    <a:pt x="857" y="0"/>
                  </a:lnTo>
                  <a:lnTo>
                    <a:pt x="0" y="1156"/>
                  </a:lnTo>
                  <a:close/>
                </a:path>
              </a:pathLst>
            </a:custGeom>
            <a:solidFill>
              <a:srgbClr val="666633"/>
            </a:solidFill>
            <a:ln w="25560">
              <a:solidFill>
                <a:srgbClr val="666633"/>
              </a:solidFill>
              <a:round/>
            </a:ln>
          </p:spPr>
        </p:sp>
        <p:sp>
          <p:nvSpPr>
            <p:cNvPr id="382" name="Freeform 23"/>
            <p:cNvSpPr/>
            <p:nvPr/>
          </p:nvSpPr>
          <p:spPr>
            <a:xfrm>
              <a:off x="4468680" y="5391000"/>
              <a:ext cx="618120" cy="416520"/>
            </a:xfrm>
            <a:custGeom>
              <a:avLst/>
              <a:gdLst/>
              <a:ahLst/>
              <a:rect l="0" t="0" r="r" b="b"/>
              <a:pathLst>
                <a:path w="1717" h="1157">
                  <a:moveTo>
                    <a:pt x="0" y="1156"/>
                  </a:moveTo>
                  <a:lnTo>
                    <a:pt x="1716" y="1156"/>
                  </a:lnTo>
                  <a:lnTo>
                    <a:pt x="857" y="0"/>
                  </a:lnTo>
                  <a:lnTo>
                    <a:pt x="0" y="1156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9900"/>
                </a:gs>
              </a:gsLst>
              <a:lin ang="5400000"/>
            </a:gradFill>
            <a:ln w="25560">
              <a:solidFill>
                <a:srgbClr val="ffcc66"/>
              </a:solidFill>
              <a:round/>
            </a:ln>
          </p:spPr>
        </p:sp>
      </p:grpSp>
      <p:sp>
        <p:nvSpPr>
          <p:cNvPr id="383" name="TextShape 24"/>
          <p:cNvSpPr txBox="1"/>
          <p:nvPr/>
        </p:nvSpPr>
        <p:spPr>
          <a:xfrm>
            <a:off x="5529240" y="1816200"/>
            <a:ext cx="3268800" cy="507960"/>
          </a:xfrm>
          <a:prstGeom prst="rect">
            <a:avLst/>
          </a:prstGeom>
          <a:solidFill>
            <a:srgbClr val="999933"/>
          </a:solidFill>
          <a:ln w="2556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REPRÉSENTATION</a:t>
            </a:r>
            <a:endParaRPr b="0" lang="en-CA" sz="2400" spc="-1" strike="noStrike">
              <a:latin typeface="Arial"/>
            </a:endParaRPr>
          </a:p>
        </p:txBody>
      </p:sp>
      <p:grpSp>
        <p:nvGrpSpPr>
          <p:cNvPr id="384" name="Group 25"/>
          <p:cNvGrpSpPr/>
          <p:nvPr/>
        </p:nvGrpSpPr>
        <p:grpSpPr>
          <a:xfrm>
            <a:off x="5611680" y="2309760"/>
            <a:ext cx="3076560" cy="417600"/>
            <a:chOff x="5611680" y="2309760"/>
            <a:chExt cx="3076560" cy="417600"/>
          </a:xfrm>
        </p:grpSpPr>
        <p:sp>
          <p:nvSpPr>
            <p:cNvPr id="385" name="TextShape 26"/>
            <p:cNvSpPr txBox="1"/>
            <p:nvPr/>
          </p:nvSpPr>
          <p:spPr>
            <a:xfrm>
              <a:off x="5611680" y="2309760"/>
              <a:ext cx="892080" cy="417600"/>
            </a:xfrm>
            <a:prstGeom prst="rect">
              <a:avLst/>
            </a:prstGeom>
            <a:gradFill rotWithShape="0">
              <a:gsLst>
                <a:gs pos="0">
                  <a:srgbClr val="999933"/>
                </a:gs>
                <a:gs pos="100000">
                  <a:srgbClr val="000000"/>
                </a:gs>
              </a:gsLst>
              <a:lin ang="5400000"/>
            </a:gradFill>
            <a:ln w="1260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rôle</a:t>
              </a:r>
              <a:endParaRPr b="0" lang="en-CA" sz="2400" spc="-1" strike="noStrike">
                <a:latin typeface="Arial"/>
              </a:endParaRPr>
            </a:p>
          </p:txBody>
        </p:sp>
        <p:sp>
          <p:nvSpPr>
            <p:cNvPr id="386" name="TextShape 27"/>
            <p:cNvSpPr txBox="1"/>
            <p:nvPr/>
          </p:nvSpPr>
          <p:spPr>
            <a:xfrm>
              <a:off x="7796160" y="2309760"/>
              <a:ext cx="892080" cy="417600"/>
            </a:xfrm>
            <a:prstGeom prst="rect">
              <a:avLst/>
            </a:prstGeom>
            <a:gradFill rotWithShape="0">
              <a:gsLst>
                <a:gs pos="0">
                  <a:srgbClr val="999933"/>
                </a:gs>
                <a:gs pos="100000">
                  <a:srgbClr val="000000"/>
                </a:gs>
              </a:gsLst>
              <a:lin ang="5400000"/>
            </a:gradFill>
            <a:ln w="1260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rôle</a:t>
              </a:r>
              <a:endParaRPr b="0" lang="en-CA" sz="2400" spc="-1" strike="noStrike">
                <a:latin typeface="Arial"/>
              </a:endParaRPr>
            </a:p>
          </p:txBody>
        </p:sp>
      </p:grpSp>
      <p:sp>
        <p:nvSpPr>
          <p:cNvPr id="387" name="Freeform 28"/>
          <p:cNvSpPr/>
          <p:nvPr/>
        </p:nvSpPr>
        <p:spPr>
          <a:xfrm>
            <a:off x="8320680" y="2765880"/>
            <a:ext cx="519480" cy="2009880"/>
          </a:xfrm>
          <a:custGeom>
            <a:avLst/>
            <a:gdLst/>
            <a:ahLst/>
            <a:rect l="0" t="0" r="r" b="b"/>
            <a:pathLst>
              <a:path w="1443" h="5583">
                <a:moveTo>
                  <a:pt x="0" y="5582"/>
                </a:moveTo>
                <a:lnTo>
                  <a:pt x="0" y="5582"/>
                </a:lnTo>
                <a:cubicBezTo>
                  <a:pt x="120" y="5513"/>
                  <a:pt x="236" y="5429"/>
                  <a:pt x="346" y="5328"/>
                </a:cubicBezTo>
                <a:cubicBezTo>
                  <a:pt x="680" y="5026"/>
                  <a:pt x="956" y="4592"/>
                  <a:pt x="1149" y="4069"/>
                </a:cubicBezTo>
                <a:cubicBezTo>
                  <a:pt x="1341" y="3545"/>
                  <a:pt x="1442" y="2952"/>
                  <a:pt x="1442" y="2348"/>
                </a:cubicBezTo>
                <a:cubicBezTo>
                  <a:pt x="1442" y="1744"/>
                  <a:pt x="1341" y="1150"/>
                  <a:pt x="1149" y="627"/>
                </a:cubicBezTo>
                <a:cubicBezTo>
                  <a:pt x="1066" y="401"/>
                  <a:pt x="967" y="191"/>
                  <a:pt x="853" y="0"/>
                </a:cubicBezTo>
              </a:path>
            </a:pathLst>
          </a:custGeom>
          <a:ln w="25560">
            <a:solidFill>
              <a:srgbClr val="6699ff"/>
            </a:solidFill>
            <a:round/>
            <a:tailEnd len="med" type="triangle" w="med"/>
          </a:ln>
        </p:spPr>
      </p:sp>
      <p:sp>
        <p:nvSpPr>
          <p:cNvPr id="388" name="Freeform 29"/>
          <p:cNvSpPr/>
          <p:nvPr/>
        </p:nvSpPr>
        <p:spPr>
          <a:xfrm>
            <a:off x="3342240" y="2747880"/>
            <a:ext cx="552960" cy="2756160"/>
          </a:xfrm>
          <a:custGeom>
            <a:avLst/>
            <a:gdLst/>
            <a:ahLst/>
            <a:rect l="0" t="0" r="r" b="b"/>
            <a:pathLst>
              <a:path w="1536" h="7656">
                <a:moveTo>
                  <a:pt x="0" y="7655"/>
                </a:moveTo>
                <a:lnTo>
                  <a:pt x="0" y="7655"/>
                </a:lnTo>
                <a:cubicBezTo>
                  <a:pt x="206" y="7557"/>
                  <a:pt x="405" y="7376"/>
                  <a:pt x="587" y="7119"/>
                </a:cubicBezTo>
                <a:cubicBezTo>
                  <a:pt x="875" y="6712"/>
                  <a:pt x="1114" y="6126"/>
                  <a:pt x="1281" y="5422"/>
                </a:cubicBezTo>
                <a:cubicBezTo>
                  <a:pt x="1447" y="4717"/>
                  <a:pt x="1535" y="3917"/>
                  <a:pt x="1535" y="3103"/>
                </a:cubicBezTo>
                <a:cubicBezTo>
                  <a:pt x="1535" y="2289"/>
                  <a:pt x="1447" y="1490"/>
                  <a:pt x="1281" y="785"/>
                </a:cubicBezTo>
                <a:cubicBezTo>
                  <a:pt x="1214" y="504"/>
                  <a:pt x="1136" y="241"/>
                  <a:pt x="1047" y="0"/>
                </a:cubicBezTo>
              </a:path>
            </a:pathLst>
          </a:custGeom>
          <a:ln w="25560">
            <a:solidFill>
              <a:srgbClr val="6699ff"/>
            </a:solidFill>
            <a:round/>
            <a:tailEnd len="med" type="triangle" w="med"/>
          </a:ln>
        </p:spPr>
      </p:sp>
      <p:sp>
        <p:nvSpPr>
          <p:cNvPr id="389" name="TextShape 30"/>
          <p:cNvSpPr txBox="1"/>
          <p:nvPr/>
        </p:nvSpPr>
        <p:spPr>
          <a:xfrm>
            <a:off x="843120" y="1816200"/>
            <a:ext cx="3268800" cy="507960"/>
          </a:xfrm>
          <a:prstGeom prst="rect">
            <a:avLst/>
          </a:prstGeom>
          <a:solidFill>
            <a:srgbClr val="999933"/>
          </a:solidFill>
          <a:ln w="2556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REPRÉSENTATION</a:t>
            </a:r>
            <a:endParaRPr b="0" lang="en-CA" sz="2400" spc="-1" strike="noStrike">
              <a:latin typeface="Arial"/>
            </a:endParaRPr>
          </a:p>
        </p:txBody>
      </p:sp>
      <p:grpSp>
        <p:nvGrpSpPr>
          <p:cNvPr id="390" name="Group 31"/>
          <p:cNvGrpSpPr/>
          <p:nvPr/>
        </p:nvGrpSpPr>
        <p:grpSpPr>
          <a:xfrm>
            <a:off x="925560" y="2309760"/>
            <a:ext cx="3076560" cy="417600"/>
            <a:chOff x="925560" y="2309760"/>
            <a:chExt cx="3076560" cy="417600"/>
          </a:xfrm>
        </p:grpSpPr>
        <p:sp>
          <p:nvSpPr>
            <p:cNvPr id="391" name="TextShape 32"/>
            <p:cNvSpPr txBox="1"/>
            <p:nvPr/>
          </p:nvSpPr>
          <p:spPr>
            <a:xfrm>
              <a:off x="925560" y="2309760"/>
              <a:ext cx="892080" cy="417600"/>
            </a:xfrm>
            <a:prstGeom prst="rect">
              <a:avLst/>
            </a:prstGeom>
            <a:gradFill rotWithShape="0">
              <a:gsLst>
                <a:gs pos="0">
                  <a:srgbClr val="999933"/>
                </a:gs>
                <a:gs pos="100000">
                  <a:srgbClr val="000000"/>
                </a:gs>
              </a:gsLst>
              <a:lin ang="5400000"/>
            </a:gradFill>
            <a:ln w="1260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rôle</a:t>
              </a:r>
              <a:endParaRPr b="0" lang="en-CA" sz="2400" spc="-1" strike="noStrike">
                <a:latin typeface="Arial"/>
              </a:endParaRPr>
            </a:p>
          </p:txBody>
        </p:sp>
        <p:sp>
          <p:nvSpPr>
            <p:cNvPr id="392" name="TextShape 33"/>
            <p:cNvSpPr txBox="1"/>
            <p:nvPr/>
          </p:nvSpPr>
          <p:spPr>
            <a:xfrm>
              <a:off x="3110040" y="2309760"/>
              <a:ext cx="892080" cy="417600"/>
            </a:xfrm>
            <a:prstGeom prst="rect">
              <a:avLst/>
            </a:prstGeom>
            <a:gradFill rotWithShape="0">
              <a:gsLst>
                <a:gs pos="0">
                  <a:srgbClr val="999933"/>
                </a:gs>
                <a:gs pos="100000">
                  <a:srgbClr val="000000"/>
                </a:gs>
              </a:gsLst>
              <a:lin ang="5400000"/>
            </a:gradFill>
            <a:ln w="1260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rôle</a:t>
              </a:r>
              <a:endParaRPr b="0" lang="en-CA" sz="2400" spc="-1" strike="noStrike">
                <a:latin typeface="Arial"/>
              </a:endParaRPr>
            </a:p>
          </p:txBody>
        </p:sp>
      </p:grpSp>
      <p:sp>
        <p:nvSpPr>
          <p:cNvPr id="393" name="TextShape 34"/>
          <p:cNvSpPr txBox="1"/>
          <p:nvPr/>
        </p:nvSpPr>
        <p:spPr>
          <a:xfrm>
            <a:off x="888840" y="4902120"/>
            <a:ext cx="1562040" cy="75096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999933"/>
              </a:gs>
            </a:gsLst>
            <a:lin ang="5400000"/>
          </a:gradFill>
          <a:ln w="1260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2400" spc="-1" strike="noStrike">
                <a:solidFill>
                  <a:srgbClr val="f8f8f8"/>
                </a:solidFill>
                <a:latin typeface="Arial"/>
                <a:ea typeface="Arial"/>
              </a:rPr>
              <a:t>accès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394" name="TextShape 35"/>
          <p:cNvSpPr txBox="1"/>
          <p:nvPr/>
        </p:nvSpPr>
        <p:spPr>
          <a:xfrm>
            <a:off x="7099200" y="4419720"/>
            <a:ext cx="1562040" cy="75096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999933"/>
              </a:gs>
            </a:gsLst>
            <a:lin ang="5400000"/>
          </a:gradFill>
          <a:ln w="1260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2400" spc="-1" strike="noStrike">
                <a:solidFill>
                  <a:srgbClr val="f8f8f8"/>
                </a:solidFill>
                <a:latin typeface="Arial"/>
                <a:ea typeface="Arial"/>
              </a:rPr>
              <a:t>accès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395" name="TextShape 36"/>
          <p:cNvSpPr txBox="1"/>
          <p:nvPr/>
        </p:nvSpPr>
        <p:spPr>
          <a:xfrm>
            <a:off x="2616120" y="5410080"/>
            <a:ext cx="1562040" cy="75096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999933"/>
              </a:gs>
            </a:gsLst>
            <a:lin ang="5400000"/>
          </a:gradFill>
          <a:ln w="1260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2400" spc="-1" strike="noStrike">
                <a:solidFill>
                  <a:srgbClr val="f8f8f8"/>
                </a:solidFill>
                <a:latin typeface="Arial"/>
                <a:ea typeface="Arial"/>
              </a:rPr>
              <a:t>accès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97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398" name="TextShape 3"/>
          <p:cNvSpPr txBox="1"/>
          <p:nvPr/>
        </p:nvSpPr>
        <p:spPr>
          <a:xfrm>
            <a:off x="812880" y="5283360"/>
            <a:ext cx="8001000" cy="1206360"/>
          </a:xfrm>
          <a:prstGeom prst="rect">
            <a:avLst/>
          </a:prstGeom>
          <a:solidFill>
            <a:srgbClr val="999933"/>
          </a:solidFill>
          <a:ln w="2556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3200" spc="-1" strike="noStrike">
                <a:solidFill>
                  <a:srgbClr val="ffffff"/>
                </a:solidFill>
                <a:latin typeface="Arial"/>
                <a:ea typeface="Arial"/>
              </a:rPr>
              <a:t>MODÈLE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399" name="Line 4"/>
          <p:cNvSpPr/>
          <p:nvPr/>
        </p:nvSpPr>
        <p:spPr>
          <a:xfrm flipV="1">
            <a:off x="3594240" y="2781360"/>
            <a:ext cx="2425680" cy="2755800"/>
          </a:xfrm>
          <a:prstGeom prst="line">
            <a:avLst/>
          </a:prstGeom>
          <a:ln w="25560">
            <a:solidFill>
              <a:srgbClr val="6699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00" name="Line 5"/>
          <p:cNvSpPr/>
          <p:nvPr/>
        </p:nvSpPr>
        <p:spPr>
          <a:xfrm flipH="1" flipV="1">
            <a:off x="7137360" y="4229280"/>
            <a:ext cx="571680" cy="850680"/>
          </a:xfrm>
          <a:prstGeom prst="line">
            <a:avLst/>
          </a:prstGeom>
          <a:ln w="25560">
            <a:solidFill>
              <a:srgbClr val="cccc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01" name="Line 6"/>
          <p:cNvSpPr/>
          <p:nvPr/>
        </p:nvSpPr>
        <p:spPr>
          <a:xfrm flipV="1">
            <a:off x="6316560" y="5041800"/>
            <a:ext cx="1430280" cy="1003320"/>
          </a:xfrm>
          <a:prstGeom prst="line">
            <a:avLst/>
          </a:prstGeom>
          <a:ln w="25560">
            <a:solidFill>
              <a:srgbClr val="ffff9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02" name="Line 7"/>
          <p:cNvSpPr/>
          <p:nvPr/>
        </p:nvSpPr>
        <p:spPr>
          <a:xfrm flipH="1" flipV="1">
            <a:off x="1843200" y="5364000"/>
            <a:ext cx="417240" cy="757440"/>
          </a:xfrm>
          <a:prstGeom prst="line">
            <a:avLst/>
          </a:prstGeom>
          <a:ln w="25560">
            <a:solidFill>
              <a:srgbClr val="ffff9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03" name="Line 8"/>
          <p:cNvSpPr/>
          <p:nvPr/>
        </p:nvSpPr>
        <p:spPr>
          <a:xfrm flipV="1">
            <a:off x="4863960" y="4965840"/>
            <a:ext cx="2806920" cy="711000"/>
          </a:xfrm>
          <a:prstGeom prst="line">
            <a:avLst/>
          </a:prstGeom>
          <a:ln w="25560">
            <a:solidFill>
              <a:srgbClr val="ffff9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04" name="TextShape 9"/>
          <p:cNvSpPr txBox="1"/>
          <p:nvPr/>
        </p:nvSpPr>
        <p:spPr>
          <a:xfrm>
            <a:off x="830160" y="1241280"/>
            <a:ext cx="279252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Médiation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05" name="TextShape 10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L’architecture de Giza</a:t>
            </a:r>
            <a:endParaRPr b="0" lang="en-CA" sz="2800" spc="-1" strike="noStrike">
              <a:latin typeface="Arial"/>
            </a:endParaRPr>
          </a:p>
        </p:txBody>
      </p:sp>
      <p:grpSp>
        <p:nvGrpSpPr>
          <p:cNvPr id="406" name="Group 11"/>
          <p:cNvGrpSpPr/>
          <p:nvPr/>
        </p:nvGrpSpPr>
        <p:grpSpPr>
          <a:xfrm>
            <a:off x="7932600" y="5759280"/>
            <a:ext cx="538200" cy="455760"/>
            <a:chOff x="7932600" y="5759280"/>
            <a:chExt cx="538200" cy="455760"/>
          </a:xfrm>
        </p:grpSpPr>
        <p:sp>
          <p:nvSpPr>
            <p:cNvPr id="407" name="Ellipse 12"/>
            <p:cNvSpPr/>
            <p:nvPr/>
          </p:nvSpPr>
          <p:spPr>
            <a:xfrm>
              <a:off x="7970760" y="5797440"/>
              <a:ext cx="500040" cy="417600"/>
            </a:xfrm>
            <a:prstGeom prst="ellipse">
              <a:avLst/>
            </a:prstGeom>
            <a:solidFill>
              <a:srgbClr val="666633"/>
            </a:solidFill>
            <a:ln w="25560">
              <a:solidFill>
                <a:srgbClr val="666633"/>
              </a:solidFill>
              <a:round/>
            </a:ln>
          </p:spPr>
        </p:sp>
        <p:sp>
          <p:nvSpPr>
            <p:cNvPr id="408" name="Ellipse 13"/>
            <p:cNvSpPr/>
            <p:nvPr/>
          </p:nvSpPr>
          <p:spPr>
            <a:xfrm>
              <a:off x="7932600" y="5759280"/>
              <a:ext cx="500040" cy="417600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9900"/>
                </a:gs>
              </a:gsLst>
              <a:lin ang="5400000"/>
            </a:gradFill>
            <a:ln w="25560">
              <a:solidFill>
                <a:srgbClr val="ffcc66"/>
              </a:solidFill>
              <a:round/>
            </a:ln>
          </p:spPr>
        </p:sp>
      </p:grpSp>
      <p:grpSp>
        <p:nvGrpSpPr>
          <p:cNvPr id="409" name="Group 14"/>
          <p:cNvGrpSpPr/>
          <p:nvPr/>
        </p:nvGrpSpPr>
        <p:grpSpPr>
          <a:xfrm>
            <a:off x="5891040" y="5838840"/>
            <a:ext cx="724320" cy="525960"/>
            <a:chOff x="5891040" y="5838840"/>
            <a:chExt cx="724320" cy="525960"/>
          </a:xfrm>
        </p:grpSpPr>
        <p:sp>
          <p:nvSpPr>
            <p:cNvPr id="410" name="Freeform 15"/>
            <p:cNvSpPr/>
            <p:nvPr/>
          </p:nvSpPr>
          <p:spPr>
            <a:xfrm>
              <a:off x="5929200" y="5877000"/>
              <a:ext cx="686520" cy="488160"/>
            </a:xfrm>
            <a:custGeom>
              <a:avLst/>
              <a:gdLst/>
              <a:ahLst/>
              <a:rect l="0" t="0" r="r" b="b"/>
              <a:pathLst>
                <a:path w="1907" h="1356">
                  <a:moveTo>
                    <a:pt x="952" y="0"/>
                  </a:moveTo>
                  <a:lnTo>
                    <a:pt x="729" y="519"/>
                  </a:lnTo>
                  <a:lnTo>
                    <a:pt x="0" y="519"/>
                  </a:lnTo>
                  <a:lnTo>
                    <a:pt x="592" y="840"/>
                  </a:lnTo>
                  <a:lnTo>
                    <a:pt x="370" y="1355"/>
                  </a:lnTo>
                  <a:lnTo>
                    <a:pt x="952" y="1057"/>
                  </a:lnTo>
                  <a:lnTo>
                    <a:pt x="1535" y="1355"/>
                  </a:lnTo>
                  <a:lnTo>
                    <a:pt x="1311" y="840"/>
                  </a:lnTo>
                  <a:lnTo>
                    <a:pt x="1906" y="518"/>
                  </a:lnTo>
                  <a:lnTo>
                    <a:pt x="1175" y="518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rgbClr val="666633"/>
            </a:solidFill>
            <a:ln w="25560">
              <a:solidFill>
                <a:srgbClr val="666633"/>
              </a:solidFill>
              <a:round/>
            </a:ln>
          </p:spPr>
        </p:sp>
        <p:sp>
          <p:nvSpPr>
            <p:cNvPr id="411" name="Freeform 16"/>
            <p:cNvSpPr/>
            <p:nvPr/>
          </p:nvSpPr>
          <p:spPr>
            <a:xfrm>
              <a:off x="5891040" y="5838840"/>
              <a:ext cx="686520" cy="488160"/>
            </a:xfrm>
            <a:custGeom>
              <a:avLst/>
              <a:gdLst/>
              <a:ahLst/>
              <a:rect l="0" t="0" r="r" b="b"/>
              <a:pathLst>
                <a:path w="1907" h="1356">
                  <a:moveTo>
                    <a:pt x="952" y="0"/>
                  </a:moveTo>
                  <a:lnTo>
                    <a:pt x="729" y="519"/>
                  </a:lnTo>
                  <a:lnTo>
                    <a:pt x="0" y="519"/>
                  </a:lnTo>
                  <a:lnTo>
                    <a:pt x="592" y="840"/>
                  </a:lnTo>
                  <a:lnTo>
                    <a:pt x="370" y="1355"/>
                  </a:lnTo>
                  <a:lnTo>
                    <a:pt x="952" y="1057"/>
                  </a:lnTo>
                  <a:lnTo>
                    <a:pt x="1535" y="1355"/>
                  </a:lnTo>
                  <a:lnTo>
                    <a:pt x="1311" y="840"/>
                  </a:lnTo>
                  <a:lnTo>
                    <a:pt x="1906" y="518"/>
                  </a:lnTo>
                  <a:lnTo>
                    <a:pt x="1175" y="518"/>
                  </a:lnTo>
                  <a:lnTo>
                    <a:pt x="952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9900"/>
                </a:gs>
              </a:gsLst>
              <a:lin ang="5400000"/>
            </a:gradFill>
            <a:ln w="25560">
              <a:solidFill>
                <a:srgbClr val="ffcc66"/>
              </a:solidFill>
              <a:round/>
            </a:ln>
          </p:spPr>
        </p:sp>
      </p:grpSp>
      <p:grpSp>
        <p:nvGrpSpPr>
          <p:cNvPr id="412" name="Group 17"/>
          <p:cNvGrpSpPr/>
          <p:nvPr/>
        </p:nvGrpSpPr>
        <p:grpSpPr>
          <a:xfrm>
            <a:off x="1941480" y="5864400"/>
            <a:ext cx="586080" cy="523800"/>
            <a:chOff x="1941480" y="5864400"/>
            <a:chExt cx="586080" cy="523800"/>
          </a:xfrm>
        </p:grpSpPr>
        <p:sp>
          <p:nvSpPr>
            <p:cNvPr id="413" name="Freeform 18"/>
            <p:cNvSpPr/>
            <p:nvPr/>
          </p:nvSpPr>
          <p:spPr>
            <a:xfrm>
              <a:off x="1979640" y="5902200"/>
              <a:ext cx="548280" cy="486360"/>
            </a:xfrm>
            <a:custGeom>
              <a:avLst/>
              <a:gdLst/>
              <a:ahLst/>
              <a:rect l="0" t="0" r="r" b="b"/>
              <a:pathLst>
                <a:path w="1523" h="1351">
                  <a:moveTo>
                    <a:pt x="0" y="674"/>
                  </a:moveTo>
                  <a:lnTo>
                    <a:pt x="304" y="1350"/>
                  </a:lnTo>
                  <a:lnTo>
                    <a:pt x="1218" y="1350"/>
                  </a:lnTo>
                  <a:lnTo>
                    <a:pt x="1522" y="674"/>
                  </a:lnTo>
                  <a:lnTo>
                    <a:pt x="1218" y="0"/>
                  </a:lnTo>
                  <a:lnTo>
                    <a:pt x="304" y="0"/>
                  </a:lnTo>
                  <a:lnTo>
                    <a:pt x="0" y="674"/>
                  </a:lnTo>
                  <a:close/>
                </a:path>
              </a:pathLst>
            </a:custGeom>
            <a:solidFill>
              <a:srgbClr val="666633"/>
            </a:solidFill>
            <a:ln w="25560">
              <a:solidFill>
                <a:srgbClr val="666633"/>
              </a:solidFill>
              <a:round/>
            </a:ln>
          </p:spPr>
        </p:sp>
        <p:sp>
          <p:nvSpPr>
            <p:cNvPr id="414" name="Freeform 19"/>
            <p:cNvSpPr/>
            <p:nvPr/>
          </p:nvSpPr>
          <p:spPr>
            <a:xfrm>
              <a:off x="1941480" y="5864400"/>
              <a:ext cx="548280" cy="486360"/>
            </a:xfrm>
            <a:custGeom>
              <a:avLst/>
              <a:gdLst/>
              <a:ahLst/>
              <a:rect l="0" t="0" r="r" b="b"/>
              <a:pathLst>
                <a:path w="1523" h="1351">
                  <a:moveTo>
                    <a:pt x="0" y="674"/>
                  </a:moveTo>
                  <a:lnTo>
                    <a:pt x="304" y="1350"/>
                  </a:lnTo>
                  <a:lnTo>
                    <a:pt x="1218" y="1350"/>
                  </a:lnTo>
                  <a:lnTo>
                    <a:pt x="1522" y="674"/>
                  </a:lnTo>
                  <a:lnTo>
                    <a:pt x="1218" y="0"/>
                  </a:lnTo>
                  <a:lnTo>
                    <a:pt x="304" y="0"/>
                  </a:lnTo>
                  <a:lnTo>
                    <a:pt x="0" y="674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9900"/>
                </a:gs>
              </a:gsLst>
              <a:lin ang="5400000"/>
            </a:gradFill>
            <a:ln w="25560">
              <a:solidFill>
                <a:srgbClr val="ffcc66"/>
              </a:solidFill>
              <a:round/>
            </a:ln>
          </p:spPr>
        </p:sp>
      </p:grpSp>
      <p:sp>
        <p:nvSpPr>
          <p:cNvPr id="415" name="Line 20"/>
          <p:cNvSpPr/>
          <p:nvPr/>
        </p:nvSpPr>
        <p:spPr>
          <a:xfrm flipH="1">
            <a:off x="3759120" y="5664240"/>
            <a:ext cx="978120" cy="127080"/>
          </a:xfrm>
          <a:prstGeom prst="line">
            <a:avLst/>
          </a:prstGeom>
          <a:ln w="25560">
            <a:solidFill>
              <a:srgbClr val="ffff9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6" name="Line 21"/>
          <p:cNvSpPr/>
          <p:nvPr/>
        </p:nvSpPr>
        <p:spPr>
          <a:xfrm flipH="1">
            <a:off x="2486160" y="2298600"/>
            <a:ext cx="2880" cy="812880"/>
          </a:xfrm>
          <a:prstGeom prst="line">
            <a:avLst/>
          </a:prstGeom>
          <a:ln w="25560">
            <a:solidFill>
              <a:srgbClr val="cccc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7" name="Line 22"/>
          <p:cNvSpPr/>
          <p:nvPr/>
        </p:nvSpPr>
        <p:spPr>
          <a:xfrm flipH="1">
            <a:off x="7172280" y="2273400"/>
            <a:ext cx="3240" cy="825480"/>
          </a:xfrm>
          <a:prstGeom prst="line">
            <a:avLst/>
          </a:prstGeom>
          <a:ln w="25560">
            <a:solidFill>
              <a:srgbClr val="cccc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8" name="Line 23"/>
          <p:cNvSpPr/>
          <p:nvPr/>
        </p:nvSpPr>
        <p:spPr>
          <a:xfrm flipV="1">
            <a:off x="1989000" y="4280040"/>
            <a:ext cx="398520" cy="709560"/>
          </a:xfrm>
          <a:prstGeom prst="line">
            <a:avLst/>
          </a:prstGeom>
          <a:ln w="25560">
            <a:solidFill>
              <a:srgbClr val="ccccff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19" name="Group 24"/>
          <p:cNvGrpSpPr/>
          <p:nvPr/>
        </p:nvGrpSpPr>
        <p:grpSpPr>
          <a:xfrm>
            <a:off x="1298520" y="3124080"/>
            <a:ext cx="2320920" cy="1054080"/>
            <a:chOff x="1298520" y="3124080"/>
            <a:chExt cx="2320920" cy="1054080"/>
          </a:xfrm>
        </p:grpSpPr>
        <p:sp>
          <p:nvSpPr>
            <p:cNvPr id="420" name="Ellipse 25"/>
            <p:cNvSpPr/>
            <p:nvPr/>
          </p:nvSpPr>
          <p:spPr>
            <a:xfrm>
              <a:off x="1298520" y="3124080"/>
              <a:ext cx="2320920" cy="1054080"/>
            </a:xfrm>
            <a:prstGeom prst="ellipse">
              <a:avLst/>
            </a:prstGeom>
            <a:gradFill rotWithShape="0">
              <a:gsLst>
                <a:gs pos="0">
                  <a:srgbClr val="003300"/>
                </a:gs>
                <a:gs pos="100000">
                  <a:srgbClr val="000000"/>
                </a:gs>
              </a:gsLst>
              <a:lin ang="2700000"/>
            </a:gradFill>
            <a:ln>
              <a:noFill/>
            </a:ln>
          </p:spPr>
        </p:sp>
        <p:sp>
          <p:nvSpPr>
            <p:cNvPr id="421" name="TextShape 26"/>
            <p:cNvSpPr txBox="1"/>
            <p:nvPr/>
          </p:nvSpPr>
          <p:spPr>
            <a:xfrm>
              <a:off x="1349280" y="3149640"/>
              <a:ext cx="2230560" cy="1003320"/>
            </a:xfrm>
            <a:prstGeom prst="rect">
              <a:avLst/>
            </a:prstGeom>
            <a:gradFill rotWithShape="0">
              <a:gsLst>
                <a:gs pos="0">
                  <a:srgbClr val="009999"/>
                </a:gs>
                <a:gs pos="100000">
                  <a:srgbClr val="000000"/>
                </a:gs>
              </a:gsLst>
              <a:path path="rect"/>
            </a:gradFill>
            <a:ln w="2556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CONTEXTE</a:t>
              </a:r>
              <a:endParaRPr b="0" lang="en-CA" sz="2400" spc="-1" strike="noStrike">
                <a:latin typeface="Arial"/>
              </a:endParaRPr>
            </a:p>
          </p:txBody>
        </p:sp>
      </p:grpSp>
      <p:sp>
        <p:nvSpPr>
          <p:cNvPr id="422" name="Line 27"/>
          <p:cNvSpPr/>
          <p:nvPr/>
        </p:nvSpPr>
        <p:spPr>
          <a:xfrm flipV="1">
            <a:off x="3949560" y="3898800"/>
            <a:ext cx="2108520" cy="1714680"/>
          </a:xfrm>
          <a:prstGeom prst="line">
            <a:avLst/>
          </a:prstGeom>
          <a:ln w="25560">
            <a:solidFill>
              <a:srgbClr val="ccccff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3" name="Line 28"/>
          <p:cNvSpPr/>
          <p:nvPr/>
        </p:nvSpPr>
        <p:spPr>
          <a:xfrm flipH="1" flipV="1">
            <a:off x="2857680" y="4229280"/>
            <a:ext cx="393480" cy="1371600"/>
          </a:xfrm>
          <a:prstGeom prst="line">
            <a:avLst/>
          </a:prstGeom>
          <a:ln w="25560">
            <a:solidFill>
              <a:srgbClr val="cccc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4" name="Freeform 29"/>
          <p:cNvSpPr/>
          <p:nvPr/>
        </p:nvSpPr>
        <p:spPr>
          <a:xfrm>
            <a:off x="838080" y="2932920"/>
            <a:ext cx="352080" cy="2505600"/>
          </a:xfrm>
          <a:custGeom>
            <a:avLst/>
            <a:gdLst/>
            <a:ahLst/>
            <a:rect l="0" t="0" r="r" b="b"/>
            <a:pathLst>
              <a:path w="978" h="6960">
                <a:moveTo>
                  <a:pt x="864" y="0"/>
                </a:moveTo>
                <a:lnTo>
                  <a:pt x="864" y="0"/>
                </a:lnTo>
                <a:cubicBezTo>
                  <a:pt x="613" y="349"/>
                  <a:pt x="404" y="821"/>
                  <a:pt x="254" y="1376"/>
                </a:cubicBezTo>
                <a:cubicBezTo>
                  <a:pt x="87" y="1993"/>
                  <a:pt x="0" y="2694"/>
                  <a:pt x="0" y="3407"/>
                </a:cubicBezTo>
                <a:cubicBezTo>
                  <a:pt x="0" y="4120"/>
                  <a:pt x="87" y="4820"/>
                  <a:pt x="254" y="5437"/>
                </a:cubicBezTo>
                <a:cubicBezTo>
                  <a:pt x="420" y="6055"/>
                  <a:pt x="660" y="6568"/>
                  <a:pt x="948" y="6924"/>
                </a:cubicBezTo>
                <a:cubicBezTo>
                  <a:pt x="958" y="6936"/>
                  <a:pt x="967" y="6948"/>
                  <a:pt x="977" y="6959"/>
                </a:cubicBezTo>
              </a:path>
            </a:pathLst>
          </a:custGeom>
          <a:ln w="25560">
            <a:solidFill>
              <a:srgbClr val="ff0066"/>
            </a:solidFill>
            <a:round/>
            <a:headEnd len="med" type="triangle" w="med"/>
          </a:ln>
        </p:spPr>
      </p:sp>
      <p:sp>
        <p:nvSpPr>
          <p:cNvPr id="425" name="TextShape 30"/>
          <p:cNvSpPr txBox="1"/>
          <p:nvPr/>
        </p:nvSpPr>
        <p:spPr>
          <a:xfrm>
            <a:off x="1155600" y="3898800"/>
            <a:ext cx="1123920" cy="343080"/>
          </a:xfrm>
          <a:prstGeom prst="rect">
            <a:avLst/>
          </a:prstGeom>
          <a:solidFill>
            <a:srgbClr val="006666"/>
          </a:solidFill>
          <a:ln w="1260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1800" spc="-1" strike="noStrike">
                <a:solidFill>
                  <a:srgbClr val="ffffff"/>
                </a:solidFill>
                <a:latin typeface="Arial"/>
                <a:ea typeface="Arial"/>
              </a:rPr>
              <a:t>RÈGLES</a:t>
            </a:r>
            <a:endParaRPr b="0" lang="en-CA" sz="1800" spc="-1" strike="noStrike">
              <a:latin typeface="Arial"/>
            </a:endParaRPr>
          </a:p>
        </p:txBody>
      </p:sp>
      <p:grpSp>
        <p:nvGrpSpPr>
          <p:cNvPr id="426" name="Group 31"/>
          <p:cNvGrpSpPr/>
          <p:nvPr/>
        </p:nvGrpSpPr>
        <p:grpSpPr>
          <a:xfrm>
            <a:off x="4468680" y="5391000"/>
            <a:ext cx="655920" cy="454320"/>
            <a:chOff x="4468680" y="5391000"/>
            <a:chExt cx="655920" cy="454320"/>
          </a:xfrm>
        </p:grpSpPr>
        <p:sp>
          <p:nvSpPr>
            <p:cNvPr id="427" name="Freeform 32"/>
            <p:cNvSpPr/>
            <p:nvPr/>
          </p:nvSpPr>
          <p:spPr>
            <a:xfrm>
              <a:off x="4506840" y="5429160"/>
              <a:ext cx="618120" cy="416520"/>
            </a:xfrm>
            <a:custGeom>
              <a:avLst/>
              <a:gdLst/>
              <a:ahLst/>
              <a:rect l="0" t="0" r="r" b="b"/>
              <a:pathLst>
                <a:path w="1717" h="1157">
                  <a:moveTo>
                    <a:pt x="0" y="1156"/>
                  </a:moveTo>
                  <a:lnTo>
                    <a:pt x="1716" y="1156"/>
                  </a:lnTo>
                  <a:lnTo>
                    <a:pt x="857" y="0"/>
                  </a:lnTo>
                  <a:lnTo>
                    <a:pt x="0" y="1156"/>
                  </a:lnTo>
                  <a:close/>
                </a:path>
              </a:pathLst>
            </a:custGeom>
            <a:solidFill>
              <a:srgbClr val="666633"/>
            </a:solidFill>
            <a:ln w="25560">
              <a:solidFill>
                <a:srgbClr val="666633"/>
              </a:solidFill>
              <a:round/>
            </a:ln>
          </p:spPr>
        </p:sp>
        <p:sp>
          <p:nvSpPr>
            <p:cNvPr id="428" name="Freeform 33"/>
            <p:cNvSpPr/>
            <p:nvPr/>
          </p:nvSpPr>
          <p:spPr>
            <a:xfrm>
              <a:off x="4468680" y="5391000"/>
              <a:ext cx="618120" cy="416520"/>
            </a:xfrm>
            <a:custGeom>
              <a:avLst/>
              <a:gdLst/>
              <a:ahLst/>
              <a:rect l="0" t="0" r="r" b="b"/>
              <a:pathLst>
                <a:path w="1717" h="1157">
                  <a:moveTo>
                    <a:pt x="0" y="1156"/>
                  </a:moveTo>
                  <a:lnTo>
                    <a:pt x="1716" y="1156"/>
                  </a:lnTo>
                  <a:lnTo>
                    <a:pt x="857" y="0"/>
                  </a:lnTo>
                  <a:lnTo>
                    <a:pt x="0" y="1156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9900"/>
                </a:gs>
              </a:gsLst>
              <a:lin ang="5400000"/>
            </a:gradFill>
            <a:ln w="25560">
              <a:solidFill>
                <a:srgbClr val="ffcc66"/>
              </a:solidFill>
              <a:round/>
            </a:ln>
          </p:spPr>
        </p:sp>
      </p:grpSp>
      <p:sp>
        <p:nvSpPr>
          <p:cNvPr id="429" name="TextShape 34"/>
          <p:cNvSpPr txBox="1"/>
          <p:nvPr/>
        </p:nvSpPr>
        <p:spPr>
          <a:xfrm>
            <a:off x="5529240" y="1816200"/>
            <a:ext cx="3268800" cy="507960"/>
          </a:xfrm>
          <a:prstGeom prst="rect">
            <a:avLst/>
          </a:prstGeom>
          <a:solidFill>
            <a:srgbClr val="999933"/>
          </a:solidFill>
          <a:ln w="2556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REPRÉSENTATION</a:t>
            </a:r>
            <a:endParaRPr b="0" lang="en-CA" sz="2400" spc="-1" strike="noStrike">
              <a:latin typeface="Arial"/>
            </a:endParaRPr>
          </a:p>
        </p:txBody>
      </p:sp>
      <p:grpSp>
        <p:nvGrpSpPr>
          <p:cNvPr id="430" name="Group 35"/>
          <p:cNvGrpSpPr/>
          <p:nvPr/>
        </p:nvGrpSpPr>
        <p:grpSpPr>
          <a:xfrm>
            <a:off x="5611680" y="2309760"/>
            <a:ext cx="3076560" cy="417600"/>
            <a:chOff x="5611680" y="2309760"/>
            <a:chExt cx="3076560" cy="417600"/>
          </a:xfrm>
        </p:grpSpPr>
        <p:sp>
          <p:nvSpPr>
            <p:cNvPr id="431" name="TextShape 36"/>
            <p:cNvSpPr txBox="1"/>
            <p:nvPr/>
          </p:nvSpPr>
          <p:spPr>
            <a:xfrm>
              <a:off x="5611680" y="2309760"/>
              <a:ext cx="892080" cy="417600"/>
            </a:xfrm>
            <a:prstGeom prst="rect">
              <a:avLst/>
            </a:prstGeom>
            <a:gradFill rotWithShape="0">
              <a:gsLst>
                <a:gs pos="0">
                  <a:srgbClr val="999933"/>
                </a:gs>
                <a:gs pos="100000">
                  <a:srgbClr val="000000"/>
                </a:gs>
              </a:gsLst>
              <a:lin ang="5400000"/>
            </a:gradFill>
            <a:ln w="1260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rôle</a:t>
              </a:r>
              <a:endParaRPr b="0" lang="en-CA" sz="2400" spc="-1" strike="noStrike">
                <a:latin typeface="Arial"/>
              </a:endParaRPr>
            </a:p>
          </p:txBody>
        </p:sp>
        <p:sp>
          <p:nvSpPr>
            <p:cNvPr id="432" name="TextShape 37"/>
            <p:cNvSpPr txBox="1"/>
            <p:nvPr/>
          </p:nvSpPr>
          <p:spPr>
            <a:xfrm>
              <a:off x="7796160" y="2309760"/>
              <a:ext cx="892080" cy="417600"/>
            </a:xfrm>
            <a:prstGeom prst="rect">
              <a:avLst/>
            </a:prstGeom>
            <a:gradFill rotWithShape="0">
              <a:gsLst>
                <a:gs pos="0">
                  <a:srgbClr val="999933"/>
                </a:gs>
                <a:gs pos="100000">
                  <a:srgbClr val="000000"/>
                </a:gs>
              </a:gsLst>
              <a:lin ang="5400000"/>
            </a:gradFill>
            <a:ln w="1260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rôle</a:t>
              </a:r>
              <a:endParaRPr b="0" lang="en-CA" sz="2400" spc="-1" strike="noStrike">
                <a:latin typeface="Arial"/>
              </a:endParaRPr>
            </a:p>
          </p:txBody>
        </p:sp>
      </p:grpSp>
      <p:sp>
        <p:nvSpPr>
          <p:cNvPr id="433" name="Freeform 38"/>
          <p:cNvSpPr/>
          <p:nvPr/>
        </p:nvSpPr>
        <p:spPr>
          <a:xfrm>
            <a:off x="8320680" y="2765880"/>
            <a:ext cx="519480" cy="2009880"/>
          </a:xfrm>
          <a:custGeom>
            <a:avLst/>
            <a:gdLst/>
            <a:ahLst/>
            <a:rect l="0" t="0" r="r" b="b"/>
            <a:pathLst>
              <a:path w="1443" h="5583">
                <a:moveTo>
                  <a:pt x="0" y="5582"/>
                </a:moveTo>
                <a:lnTo>
                  <a:pt x="0" y="5582"/>
                </a:lnTo>
                <a:cubicBezTo>
                  <a:pt x="120" y="5513"/>
                  <a:pt x="236" y="5429"/>
                  <a:pt x="346" y="5328"/>
                </a:cubicBezTo>
                <a:cubicBezTo>
                  <a:pt x="680" y="5026"/>
                  <a:pt x="956" y="4592"/>
                  <a:pt x="1149" y="4069"/>
                </a:cubicBezTo>
                <a:cubicBezTo>
                  <a:pt x="1341" y="3545"/>
                  <a:pt x="1442" y="2952"/>
                  <a:pt x="1442" y="2348"/>
                </a:cubicBezTo>
                <a:cubicBezTo>
                  <a:pt x="1442" y="1744"/>
                  <a:pt x="1341" y="1150"/>
                  <a:pt x="1149" y="627"/>
                </a:cubicBezTo>
                <a:cubicBezTo>
                  <a:pt x="1066" y="401"/>
                  <a:pt x="967" y="191"/>
                  <a:pt x="853" y="0"/>
                </a:cubicBezTo>
              </a:path>
            </a:pathLst>
          </a:custGeom>
          <a:ln w="25560">
            <a:solidFill>
              <a:srgbClr val="6699ff"/>
            </a:solidFill>
            <a:round/>
            <a:tailEnd len="med" type="triangle" w="med"/>
          </a:ln>
        </p:spPr>
      </p:sp>
      <p:sp>
        <p:nvSpPr>
          <p:cNvPr id="434" name="Freeform 39"/>
          <p:cNvSpPr/>
          <p:nvPr/>
        </p:nvSpPr>
        <p:spPr>
          <a:xfrm>
            <a:off x="3342240" y="2747880"/>
            <a:ext cx="552960" cy="2756160"/>
          </a:xfrm>
          <a:custGeom>
            <a:avLst/>
            <a:gdLst/>
            <a:ahLst/>
            <a:rect l="0" t="0" r="r" b="b"/>
            <a:pathLst>
              <a:path w="1536" h="7656">
                <a:moveTo>
                  <a:pt x="0" y="7655"/>
                </a:moveTo>
                <a:lnTo>
                  <a:pt x="0" y="7655"/>
                </a:lnTo>
                <a:cubicBezTo>
                  <a:pt x="206" y="7557"/>
                  <a:pt x="405" y="7376"/>
                  <a:pt x="587" y="7119"/>
                </a:cubicBezTo>
                <a:cubicBezTo>
                  <a:pt x="875" y="6712"/>
                  <a:pt x="1114" y="6126"/>
                  <a:pt x="1281" y="5422"/>
                </a:cubicBezTo>
                <a:cubicBezTo>
                  <a:pt x="1447" y="4717"/>
                  <a:pt x="1535" y="3917"/>
                  <a:pt x="1535" y="3103"/>
                </a:cubicBezTo>
                <a:cubicBezTo>
                  <a:pt x="1535" y="2289"/>
                  <a:pt x="1447" y="1490"/>
                  <a:pt x="1281" y="785"/>
                </a:cubicBezTo>
                <a:cubicBezTo>
                  <a:pt x="1214" y="504"/>
                  <a:pt x="1136" y="241"/>
                  <a:pt x="1047" y="0"/>
                </a:cubicBezTo>
              </a:path>
            </a:pathLst>
          </a:custGeom>
          <a:ln w="25560">
            <a:solidFill>
              <a:srgbClr val="6699ff"/>
            </a:solidFill>
            <a:round/>
            <a:tailEnd len="med" type="triangle" w="med"/>
          </a:ln>
        </p:spPr>
      </p:sp>
      <p:sp>
        <p:nvSpPr>
          <p:cNvPr id="435" name="TextShape 40"/>
          <p:cNvSpPr txBox="1"/>
          <p:nvPr/>
        </p:nvSpPr>
        <p:spPr>
          <a:xfrm>
            <a:off x="843120" y="1816200"/>
            <a:ext cx="3268800" cy="507960"/>
          </a:xfrm>
          <a:prstGeom prst="rect">
            <a:avLst/>
          </a:prstGeom>
          <a:solidFill>
            <a:srgbClr val="999933"/>
          </a:solidFill>
          <a:ln w="2556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REPRÉSENTATION</a:t>
            </a:r>
            <a:endParaRPr b="0" lang="en-CA" sz="2400" spc="-1" strike="noStrike">
              <a:latin typeface="Arial"/>
            </a:endParaRPr>
          </a:p>
        </p:txBody>
      </p:sp>
      <p:grpSp>
        <p:nvGrpSpPr>
          <p:cNvPr id="436" name="Group 41"/>
          <p:cNvGrpSpPr/>
          <p:nvPr/>
        </p:nvGrpSpPr>
        <p:grpSpPr>
          <a:xfrm>
            <a:off x="925560" y="2309760"/>
            <a:ext cx="3076560" cy="417600"/>
            <a:chOff x="925560" y="2309760"/>
            <a:chExt cx="3076560" cy="417600"/>
          </a:xfrm>
        </p:grpSpPr>
        <p:sp>
          <p:nvSpPr>
            <p:cNvPr id="437" name="TextShape 42"/>
            <p:cNvSpPr txBox="1"/>
            <p:nvPr/>
          </p:nvSpPr>
          <p:spPr>
            <a:xfrm>
              <a:off x="925560" y="2309760"/>
              <a:ext cx="892080" cy="417600"/>
            </a:xfrm>
            <a:prstGeom prst="rect">
              <a:avLst/>
            </a:prstGeom>
            <a:gradFill rotWithShape="0">
              <a:gsLst>
                <a:gs pos="0">
                  <a:srgbClr val="999933"/>
                </a:gs>
                <a:gs pos="100000">
                  <a:srgbClr val="000000"/>
                </a:gs>
              </a:gsLst>
              <a:lin ang="5400000"/>
            </a:gradFill>
            <a:ln w="1260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rôle</a:t>
              </a:r>
              <a:endParaRPr b="0" lang="en-CA" sz="2400" spc="-1" strike="noStrike">
                <a:latin typeface="Arial"/>
              </a:endParaRPr>
            </a:p>
          </p:txBody>
        </p:sp>
        <p:sp>
          <p:nvSpPr>
            <p:cNvPr id="438" name="TextShape 43"/>
            <p:cNvSpPr txBox="1"/>
            <p:nvPr/>
          </p:nvSpPr>
          <p:spPr>
            <a:xfrm>
              <a:off x="3110040" y="2309760"/>
              <a:ext cx="892080" cy="417600"/>
            </a:xfrm>
            <a:prstGeom prst="rect">
              <a:avLst/>
            </a:prstGeom>
            <a:gradFill rotWithShape="0">
              <a:gsLst>
                <a:gs pos="0">
                  <a:srgbClr val="999933"/>
                </a:gs>
                <a:gs pos="100000">
                  <a:srgbClr val="000000"/>
                </a:gs>
              </a:gsLst>
              <a:lin ang="5400000"/>
            </a:gradFill>
            <a:ln w="1260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rôle</a:t>
              </a:r>
              <a:endParaRPr b="0" lang="en-CA" sz="2400" spc="-1" strike="noStrike">
                <a:latin typeface="Arial"/>
              </a:endParaRPr>
            </a:p>
          </p:txBody>
        </p:sp>
      </p:grpSp>
      <p:sp>
        <p:nvSpPr>
          <p:cNvPr id="439" name="TextShape 44"/>
          <p:cNvSpPr txBox="1"/>
          <p:nvPr/>
        </p:nvSpPr>
        <p:spPr>
          <a:xfrm>
            <a:off x="888840" y="4902120"/>
            <a:ext cx="1562040" cy="75096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999933"/>
              </a:gs>
            </a:gsLst>
            <a:lin ang="5400000"/>
          </a:gradFill>
          <a:ln w="1260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2400" spc="-1" strike="noStrike">
                <a:solidFill>
                  <a:srgbClr val="f8f8f8"/>
                </a:solidFill>
                <a:latin typeface="Arial"/>
                <a:ea typeface="Arial"/>
              </a:rPr>
              <a:t>accès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40" name="TextShape 45"/>
          <p:cNvSpPr txBox="1"/>
          <p:nvPr/>
        </p:nvSpPr>
        <p:spPr>
          <a:xfrm>
            <a:off x="7099200" y="4419720"/>
            <a:ext cx="1562040" cy="75096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999933"/>
              </a:gs>
            </a:gsLst>
            <a:lin ang="5400000"/>
          </a:gradFill>
          <a:ln w="1260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2400" spc="-1" strike="noStrike">
                <a:solidFill>
                  <a:srgbClr val="f8f8f8"/>
                </a:solidFill>
                <a:latin typeface="Arial"/>
                <a:ea typeface="Arial"/>
              </a:rPr>
              <a:t>accès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41" name="TextShape 46"/>
          <p:cNvSpPr txBox="1"/>
          <p:nvPr/>
        </p:nvSpPr>
        <p:spPr>
          <a:xfrm>
            <a:off x="2616120" y="5410080"/>
            <a:ext cx="1562040" cy="75096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999933"/>
              </a:gs>
            </a:gsLst>
            <a:lin ang="5400000"/>
          </a:gradFill>
          <a:ln w="1260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2400" spc="-1" strike="noStrike">
                <a:solidFill>
                  <a:srgbClr val="f8f8f8"/>
                </a:solidFill>
                <a:latin typeface="Arial"/>
                <a:ea typeface="Arial"/>
              </a:rPr>
              <a:t>accès</a:t>
            </a:r>
            <a:endParaRPr b="0" lang="en-CA" sz="2400" spc="-1" strike="noStrike">
              <a:latin typeface="Arial"/>
            </a:endParaRPr>
          </a:p>
        </p:txBody>
      </p:sp>
      <p:grpSp>
        <p:nvGrpSpPr>
          <p:cNvPr id="442" name="Group 47"/>
          <p:cNvGrpSpPr/>
          <p:nvPr/>
        </p:nvGrpSpPr>
        <p:grpSpPr>
          <a:xfrm>
            <a:off x="6010200" y="3137040"/>
            <a:ext cx="2320920" cy="1054080"/>
            <a:chOff x="6010200" y="3137040"/>
            <a:chExt cx="2320920" cy="1054080"/>
          </a:xfrm>
        </p:grpSpPr>
        <p:sp>
          <p:nvSpPr>
            <p:cNvPr id="443" name="Ellipse 48"/>
            <p:cNvSpPr/>
            <p:nvPr/>
          </p:nvSpPr>
          <p:spPr>
            <a:xfrm>
              <a:off x="6010200" y="3137040"/>
              <a:ext cx="2320920" cy="1054080"/>
            </a:xfrm>
            <a:prstGeom prst="ellipse">
              <a:avLst/>
            </a:prstGeom>
            <a:gradFill rotWithShape="0">
              <a:gsLst>
                <a:gs pos="0">
                  <a:srgbClr val="003300"/>
                </a:gs>
                <a:gs pos="100000">
                  <a:srgbClr val="000000"/>
                </a:gs>
              </a:gsLst>
              <a:lin ang="2700000"/>
            </a:gradFill>
            <a:ln>
              <a:noFill/>
            </a:ln>
          </p:spPr>
        </p:sp>
        <p:sp>
          <p:nvSpPr>
            <p:cNvPr id="444" name="TextShape 49"/>
            <p:cNvSpPr txBox="1"/>
            <p:nvPr/>
          </p:nvSpPr>
          <p:spPr>
            <a:xfrm>
              <a:off x="6060960" y="3162240"/>
              <a:ext cx="2230560" cy="1003320"/>
            </a:xfrm>
            <a:prstGeom prst="rect">
              <a:avLst/>
            </a:prstGeom>
            <a:gradFill rotWithShape="0">
              <a:gsLst>
                <a:gs pos="0">
                  <a:srgbClr val="009999"/>
                </a:gs>
                <a:gs pos="100000">
                  <a:srgbClr val="000000"/>
                </a:gs>
              </a:gsLst>
              <a:path path="rect"/>
            </a:gradFill>
            <a:ln w="25560">
              <a:solidFill>
                <a:srgbClr val="003300"/>
              </a:solidFill>
              <a:round/>
            </a:ln>
          </p:spPr>
          <p:txBody>
            <a:bodyPr lIns="0" rIns="0" tIns="0" bIns="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CA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CONTEXTE</a:t>
              </a:r>
              <a:endParaRPr b="0" lang="en-CA" sz="2400" spc="-1" strike="noStrike">
                <a:latin typeface="Arial"/>
              </a:endParaRPr>
            </a:p>
          </p:txBody>
        </p:sp>
      </p:grpSp>
      <p:sp>
        <p:nvSpPr>
          <p:cNvPr id="445" name="TextShape 50"/>
          <p:cNvSpPr txBox="1"/>
          <p:nvPr/>
        </p:nvSpPr>
        <p:spPr>
          <a:xfrm>
            <a:off x="7340760" y="3898800"/>
            <a:ext cx="1123920" cy="343080"/>
          </a:xfrm>
          <a:prstGeom prst="rect">
            <a:avLst/>
          </a:prstGeom>
          <a:solidFill>
            <a:srgbClr val="006666"/>
          </a:solidFill>
          <a:ln w="12600">
            <a:solidFill>
              <a:srgbClr val="003300"/>
            </a:solidFill>
            <a:round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CA" sz="1800" spc="-1" strike="noStrike">
                <a:solidFill>
                  <a:srgbClr val="ffffff"/>
                </a:solidFill>
                <a:latin typeface="Arial"/>
                <a:ea typeface="Arial"/>
              </a:rPr>
              <a:t>RÈGLES</a:t>
            </a:r>
            <a:endParaRPr b="0" lang="en-C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47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48" name="TextShape 3"/>
          <p:cNvSpPr txBox="1"/>
          <p:nvPr/>
        </p:nvSpPr>
        <p:spPr>
          <a:xfrm>
            <a:off x="838080" y="1752480"/>
            <a:ext cx="8221680" cy="4343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Utilisation de stratégies d’accès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Les stratégies représentent des méthodes,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mais sont des objets de plein droit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Il est possible de les combiner, de les observer,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et d’utiliser des stratégies complexes comme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s’il s’agissait des données élémentaires</a:t>
            </a: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Les stratégies d’accès répondent à des rôles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Les outils de visualisation sont programmés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pour des rôles, pas pour un modèle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Il est aisé d’adapter un nouveau modèle à un rôle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existant en ajoutant des stratégies d’accès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49" name="TextShape 4"/>
          <p:cNvSpPr txBox="1"/>
          <p:nvPr/>
        </p:nvSpPr>
        <p:spPr>
          <a:xfrm>
            <a:off x="738360" y="1206360"/>
            <a:ext cx="4199040" cy="457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Éléments clefs de Giza </a:t>
            </a:r>
            <a:r>
              <a:rPr b="0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(1/2)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50" name="TextShape 5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L’architecture de Giza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52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53" name="TextShape 3"/>
          <p:cNvSpPr txBox="1"/>
          <p:nvPr/>
        </p:nvSpPr>
        <p:spPr>
          <a:xfrm>
            <a:off x="838080" y="1752480"/>
            <a:ext cx="8221680" cy="4343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Le lien entre la représentation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et le modèle est contextuel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Le choix des stratégies d’accès est déterminé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par des règles de couplage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Les règles de couplages sont locales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à des points de vues, ou contextes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Chaque représentation du modèle est attachée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à un contexte, et voit la structure de cette façon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Les règles sont modulées en fonction de la tâche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La structure est dans l’œil de celui qui regarde...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54" name="TextShape 4"/>
          <p:cNvSpPr txBox="1"/>
          <p:nvPr/>
        </p:nvSpPr>
        <p:spPr>
          <a:xfrm>
            <a:off x="738360" y="1206360"/>
            <a:ext cx="4199040" cy="457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Éléments clefs de Giza </a:t>
            </a:r>
            <a:r>
              <a:rPr b="0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(2/2)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55" name="TextShape 5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L’architecture de Giza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57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58" name="TextShape 3"/>
          <p:cNvSpPr txBox="1"/>
          <p:nvPr/>
        </p:nvSpPr>
        <p:spPr>
          <a:xfrm>
            <a:off x="828720" y="1252440"/>
            <a:ext cx="206532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Notre solution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59" name="TextShape 4"/>
          <p:cNvSpPr txBox="1"/>
          <p:nvPr/>
        </p:nvSpPr>
        <p:spPr>
          <a:xfrm>
            <a:off x="4238640" y="1998720"/>
            <a:ext cx="1211400" cy="519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Tâche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460" name="TextShape 5"/>
          <p:cNvSpPr txBox="1"/>
          <p:nvPr/>
        </p:nvSpPr>
        <p:spPr>
          <a:xfrm>
            <a:off x="1335240" y="4719600"/>
            <a:ext cx="2378160" cy="519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Visualisation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461" name="TextShape 6"/>
          <p:cNvSpPr txBox="1"/>
          <p:nvPr/>
        </p:nvSpPr>
        <p:spPr>
          <a:xfrm>
            <a:off x="5407200" y="4719600"/>
            <a:ext cx="3484440" cy="519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Modèle de données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462" name="TextShape 7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L’architecture de Giza</a:t>
            </a:r>
            <a:endParaRPr b="0" lang="en-CA" sz="2800" spc="-1" strike="noStrike">
              <a:latin typeface="Arial"/>
            </a:endParaRPr>
          </a:p>
        </p:txBody>
      </p:sp>
      <p:grpSp>
        <p:nvGrpSpPr>
          <p:cNvPr id="463" name="Group 8"/>
          <p:cNvGrpSpPr/>
          <p:nvPr/>
        </p:nvGrpSpPr>
        <p:grpSpPr>
          <a:xfrm>
            <a:off x="4037040" y="3409920"/>
            <a:ext cx="1717560" cy="538200"/>
            <a:chOff x="4037040" y="3409920"/>
            <a:chExt cx="1717560" cy="538200"/>
          </a:xfrm>
        </p:grpSpPr>
        <p:sp>
          <p:nvSpPr>
            <p:cNvPr id="464" name="TextShape 9"/>
            <p:cNvSpPr txBox="1"/>
            <p:nvPr/>
          </p:nvSpPr>
          <p:spPr>
            <a:xfrm>
              <a:off x="4049640" y="3429000"/>
              <a:ext cx="1704960" cy="519120"/>
            </a:xfrm>
            <a:prstGeom prst="rect">
              <a:avLst/>
            </a:prstGeom>
            <a:noFill/>
            <a:ln>
              <a:noFill/>
            </a:ln>
          </p:spPr>
          <p:txBody>
            <a:bodyPr lIns="0" rIns="0" tIns="0" bIns="0">
              <a:noAutofit/>
            </a:bodyPr>
            <a:p>
              <a:pPr>
                <a:lnSpc>
                  <a:spcPct val="100000"/>
                </a:lnSpc>
              </a:pPr>
              <a:r>
                <a:rPr b="1" lang="en-CA" sz="2800" spc="-1" strike="noStrike">
                  <a:solidFill>
                    <a:srgbClr val="000000"/>
                  </a:solidFill>
                  <a:latin typeface="Arial"/>
                  <a:ea typeface="Arial"/>
                </a:rPr>
                <a:t>Contexte</a:t>
              </a:r>
              <a:endParaRPr b="0" lang="en-CA" sz="2800" spc="-1" strike="noStrike">
                <a:latin typeface="Arial"/>
              </a:endParaRPr>
            </a:p>
          </p:txBody>
        </p:sp>
        <p:sp>
          <p:nvSpPr>
            <p:cNvPr id="465" name="TextShape 10"/>
            <p:cNvSpPr txBox="1"/>
            <p:nvPr/>
          </p:nvSpPr>
          <p:spPr>
            <a:xfrm>
              <a:off x="4037040" y="3409920"/>
              <a:ext cx="1704960" cy="519120"/>
            </a:xfrm>
            <a:prstGeom prst="rect">
              <a:avLst/>
            </a:prstGeom>
            <a:noFill/>
            <a:ln>
              <a:noFill/>
            </a:ln>
          </p:spPr>
          <p:txBody>
            <a:bodyPr lIns="0" rIns="0" tIns="0" bIns="0">
              <a:noAutofit/>
            </a:bodyPr>
            <a:p>
              <a:pPr>
                <a:lnSpc>
                  <a:spcPct val="100000"/>
                </a:lnSpc>
              </a:pPr>
              <a:r>
                <a:rPr b="1" lang="en-CA" sz="2800" spc="-1" strike="noStrike">
                  <a:solidFill>
                    <a:srgbClr val="ffffff"/>
                  </a:solidFill>
                  <a:latin typeface="Arial"/>
                  <a:ea typeface="Arial"/>
                </a:rPr>
                <a:t>Contexte</a:t>
              </a:r>
              <a:endParaRPr b="0" lang="en-CA" sz="2800" spc="-1" strike="noStrike">
                <a:latin typeface="Arial"/>
              </a:endParaRPr>
            </a:p>
          </p:txBody>
        </p:sp>
      </p:grpSp>
      <p:sp>
        <p:nvSpPr>
          <p:cNvPr id="466" name="Line 11"/>
          <p:cNvSpPr/>
          <p:nvPr/>
        </p:nvSpPr>
        <p:spPr>
          <a:xfrm>
            <a:off x="4927680" y="2603520"/>
            <a:ext cx="4680" cy="846000"/>
          </a:xfrm>
          <a:prstGeom prst="line">
            <a:avLst/>
          </a:prstGeom>
          <a:ln w="25560">
            <a:solidFill>
              <a:srgbClr val="ffffcc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67" name="Line 12"/>
          <p:cNvSpPr/>
          <p:nvPr/>
        </p:nvSpPr>
        <p:spPr>
          <a:xfrm>
            <a:off x="5249880" y="3894120"/>
            <a:ext cx="1658880" cy="711360"/>
          </a:xfrm>
          <a:prstGeom prst="line">
            <a:avLst/>
          </a:prstGeom>
          <a:ln w="25560">
            <a:solidFill>
              <a:srgbClr val="ffffcc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68" name="Line 13"/>
          <p:cNvSpPr/>
          <p:nvPr/>
        </p:nvSpPr>
        <p:spPr>
          <a:xfrm flipH="1">
            <a:off x="2898720" y="3898800"/>
            <a:ext cx="1658880" cy="711360"/>
          </a:xfrm>
          <a:prstGeom prst="line">
            <a:avLst/>
          </a:prstGeom>
          <a:ln w="25560">
            <a:solidFill>
              <a:srgbClr val="ffffcc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70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71" name="TextShape 3"/>
          <p:cNvSpPr txBox="1"/>
          <p:nvPr/>
        </p:nvSpPr>
        <p:spPr>
          <a:xfrm>
            <a:off x="838080" y="1752480"/>
            <a:ext cx="7988400" cy="4165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Découpler le modèle de données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de la visualisation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représentations réutilisables pour des nouveaux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modèles de données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représentation de données dérivées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peut visualiser les liens non arborescents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et les graphes </a:t>
            </a:r>
            <a:r>
              <a:rPr b="0" i="1" lang="en-CA" sz="2000" spc="-1" strike="noStrike">
                <a:solidFill>
                  <a:srgbClr val="ccccff"/>
                </a:solidFill>
                <a:latin typeface="Arial"/>
                <a:ea typeface="Arial"/>
              </a:rPr>
              <a:t>(mille-pattes)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472" name="TextShape 4"/>
          <p:cNvSpPr txBox="1"/>
          <p:nvPr/>
        </p:nvSpPr>
        <p:spPr>
          <a:xfrm>
            <a:off x="828720" y="1252440"/>
            <a:ext cx="137160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Résultats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73" name="TextShape 5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L’architecture de Giza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Rectangle 3"/>
          <p:cNvSpPr/>
          <p:nvPr/>
        </p:nvSpPr>
        <p:spPr>
          <a:xfrm>
            <a:off x="825480" y="1739880"/>
            <a:ext cx="8001000" cy="473724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</p:sp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2168640" y="1932120"/>
            <a:ext cx="5819760" cy="4370400"/>
          </a:xfrm>
          <a:prstGeom prst="rect">
            <a:avLst/>
          </a:prstGeom>
          <a:ln>
            <a:noFill/>
          </a:ln>
        </p:spPr>
      </p:pic>
      <p:sp>
        <p:nvSpPr>
          <p:cNvPr id="84" name="TextShape 4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85" name="TextShape 5"/>
          <p:cNvSpPr txBox="1"/>
          <p:nvPr/>
        </p:nvSpPr>
        <p:spPr>
          <a:xfrm>
            <a:off x="826920" y="1251000"/>
            <a:ext cx="3471840" cy="623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Des résultats variés</a:t>
            </a:r>
            <a:r>
              <a:rPr b="0" lang="en-CA" sz="2000" spc="-1" strike="noStrike">
                <a:solidFill>
                  <a:srgbClr val="ccccff"/>
                </a:solidFill>
                <a:latin typeface="Arial"/>
                <a:ea typeface="Arial"/>
              </a:rPr>
              <a:t> (1/2)</a:t>
            </a:r>
            <a:endParaRPr b="0" lang="en-C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75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76" name="TextShape 3"/>
          <p:cNvSpPr txBox="1"/>
          <p:nvPr/>
        </p:nvSpPr>
        <p:spPr>
          <a:xfrm>
            <a:off x="838080" y="1752480"/>
            <a:ext cx="8077320" cy="4165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Découpler la tâche de la visualisation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représentations peuvent être alertées </a:t>
            </a:r>
            <a:br/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de modifications d’état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représentations multiples aisément réalisables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représentations adaptables à la tâche</a:t>
            </a:r>
            <a:endParaRPr b="0" lang="en-CA" sz="2400" spc="-1" strike="noStrike">
              <a:latin typeface="Arial"/>
            </a:endParaRPr>
          </a:p>
          <a:p>
            <a:pPr marL="291960" indent="-2919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Découpler la tâche du modèle de données</a:t>
            </a:r>
            <a:endParaRPr b="0" lang="en-CA" sz="28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filtrage disponible selon le modèle de données</a:t>
            </a:r>
            <a:endParaRPr b="0" lang="en-CA" sz="2400" spc="-1" strike="noStrike">
              <a:latin typeface="Arial"/>
            </a:endParaRPr>
          </a:p>
          <a:p>
            <a:pPr lvl="1" marL="711360" indent="-228600">
              <a:lnSpc>
                <a:spcPct val="100000"/>
              </a:lnSpc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traitement des données connexes et dérivées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77" name="TextShape 4"/>
          <p:cNvSpPr txBox="1"/>
          <p:nvPr/>
        </p:nvSpPr>
        <p:spPr>
          <a:xfrm>
            <a:off x="828720" y="1252440"/>
            <a:ext cx="137160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Résultats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78" name="TextShape 5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L’architecture de Giza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80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81" name="TextShape 3"/>
          <p:cNvSpPr txBox="1"/>
          <p:nvPr/>
        </p:nvSpPr>
        <p:spPr>
          <a:xfrm>
            <a:off x="838080" y="1752480"/>
            <a:ext cx="7975440" cy="4495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Les accès à l’information</a:t>
            </a:r>
            <a:endParaRPr b="0" lang="en-CA" sz="2800" spc="-1" strike="noStrike">
              <a:latin typeface="Arial"/>
            </a:endParaRPr>
          </a:p>
          <a:p>
            <a:pPr lvl="1" marL="773280" indent="-201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les sélections couplées à travers les vues</a:t>
            </a:r>
            <a:endParaRPr b="0" lang="en-CA" sz="2400" spc="-1" strike="noStrike">
              <a:latin typeface="Arial"/>
            </a:endParaRPr>
          </a:p>
          <a:p>
            <a:pPr lvl="1" marL="773280" indent="-201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les filtres et la recherche</a:t>
            </a:r>
            <a:endParaRPr b="0" lang="en-CA" sz="2400" spc="-1" strike="noStrike">
              <a:latin typeface="Arial"/>
            </a:endParaRPr>
          </a:p>
          <a:p>
            <a:pPr lvl="1" marL="773280" indent="-201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-"/>
            </a:pPr>
            <a:r>
              <a:rPr b="0" lang="en-CA" sz="2400" spc="-1" strike="noStrike">
                <a:solidFill>
                  <a:srgbClr val="ffffff"/>
                </a:solidFill>
                <a:latin typeface="Arial"/>
                <a:ea typeface="Arial"/>
              </a:rPr>
              <a:t>la polymorphie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82" name="TextShape 4"/>
          <p:cNvSpPr txBox="1"/>
          <p:nvPr/>
        </p:nvSpPr>
        <p:spPr>
          <a:xfrm>
            <a:off x="828720" y="1251000"/>
            <a:ext cx="215100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Démonstration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83" name="TextShape 5"/>
          <p:cNvSpPr txBox="1"/>
          <p:nvPr/>
        </p:nvSpPr>
        <p:spPr>
          <a:xfrm>
            <a:off x="914400" y="368280"/>
            <a:ext cx="7899480" cy="495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25000"/>
              </a:lnSpc>
              <a:spcBef>
                <a:spcPts val="479"/>
              </a:spcBef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L’architecture de Giza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85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86" name="TextShape 3"/>
          <p:cNvSpPr txBox="1"/>
          <p:nvPr/>
        </p:nvSpPr>
        <p:spPr>
          <a:xfrm>
            <a:off x="914400" y="368280"/>
            <a:ext cx="789948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Plan de la présentation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487" name="TextShape 4"/>
          <p:cNvSpPr txBox="1"/>
          <p:nvPr/>
        </p:nvSpPr>
        <p:spPr>
          <a:xfrm>
            <a:off x="1384200" y="1079640"/>
            <a:ext cx="7581960" cy="487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Problématique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Approche CHEOPS 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Giza: Visualisation multiple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777777"/>
                </a:solidFill>
                <a:latin typeface="Arial"/>
                <a:ea typeface="Arial"/>
              </a:rPr>
              <a:t>L’architecture de Giza</a:t>
            </a:r>
            <a:endParaRPr b="0" lang="en-CA" sz="3200" spc="-1" strike="noStrike">
              <a:latin typeface="Arial"/>
            </a:endParaRPr>
          </a:p>
          <a:p>
            <a:pPr>
              <a:lnSpc>
                <a:spcPct val="125000"/>
              </a:lnSpc>
              <a:spcBef>
                <a:spcPts val="479"/>
              </a:spcBef>
            </a:pPr>
            <a:r>
              <a:rPr b="1" lang="en-CA" sz="3200" spc="-1" strike="noStrike">
                <a:solidFill>
                  <a:srgbClr val="fcfeb9"/>
                </a:solidFill>
                <a:latin typeface="Arial"/>
                <a:ea typeface="Arial"/>
              </a:rPr>
              <a:t>Comment nous rejoindre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488" name="Freeform 5"/>
          <p:cNvSpPr/>
          <p:nvPr/>
        </p:nvSpPr>
        <p:spPr>
          <a:xfrm>
            <a:off x="838080" y="410220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ccccff"/>
          </a:solidFill>
          <a:ln w="12600">
            <a:solidFill>
              <a:srgbClr val="ffffff"/>
            </a:solidFill>
            <a:round/>
          </a:ln>
        </p:spPr>
      </p:sp>
      <p:sp>
        <p:nvSpPr>
          <p:cNvPr id="489" name="Freeform 6"/>
          <p:cNvSpPr/>
          <p:nvPr/>
        </p:nvSpPr>
        <p:spPr>
          <a:xfrm>
            <a:off x="838080" y="340344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490" name="Freeform 7"/>
          <p:cNvSpPr/>
          <p:nvPr/>
        </p:nvSpPr>
        <p:spPr>
          <a:xfrm>
            <a:off x="838080" y="125748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491" name="Freeform 8"/>
          <p:cNvSpPr/>
          <p:nvPr/>
        </p:nvSpPr>
        <p:spPr>
          <a:xfrm>
            <a:off x="838080" y="195588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  <p:sp>
        <p:nvSpPr>
          <p:cNvPr id="492" name="Freeform 9"/>
          <p:cNvSpPr/>
          <p:nvPr/>
        </p:nvSpPr>
        <p:spPr>
          <a:xfrm>
            <a:off x="838080" y="2679840"/>
            <a:ext cx="432360" cy="343800"/>
          </a:xfrm>
          <a:custGeom>
            <a:avLst/>
            <a:gdLst/>
            <a:ahLst/>
            <a:rect l="0" t="0" r="r" b="b"/>
            <a:pathLst>
              <a:path w="1201" h="955">
                <a:moveTo>
                  <a:pt x="0" y="318"/>
                </a:moveTo>
                <a:lnTo>
                  <a:pt x="0" y="635"/>
                </a:lnTo>
                <a:lnTo>
                  <a:pt x="840" y="635"/>
                </a:lnTo>
                <a:lnTo>
                  <a:pt x="840" y="954"/>
                </a:lnTo>
                <a:lnTo>
                  <a:pt x="1200" y="477"/>
                </a:lnTo>
                <a:lnTo>
                  <a:pt x="840" y="0"/>
                </a:lnTo>
                <a:lnTo>
                  <a:pt x="840" y="318"/>
                </a:lnTo>
                <a:lnTo>
                  <a:pt x="0" y="318"/>
                </a:lnTo>
                <a:close/>
              </a:path>
            </a:pathLst>
          </a:custGeom>
          <a:solidFill>
            <a:srgbClr val="330099"/>
          </a:solidFill>
          <a:ln w="12600">
            <a:solidFill>
              <a:srgbClr val="969696"/>
            </a:solidFill>
            <a:round/>
          </a:ln>
        </p:spPr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94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495" name="TextShape 3"/>
          <p:cNvSpPr txBox="1"/>
          <p:nvPr/>
        </p:nvSpPr>
        <p:spPr>
          <a:xfrm>
            <a:off x="1600200" y="304920"/>
            <a:ext cx="730260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Comment nous rejoindre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496" name="TextShape 4"/>
          <p:cNvSpPr txBox="1"/>
          <p:nvPr/>
        </p:nvSpPr>
        <p:spPr>
          <a:xfrm>
            <a:off x="1155600" y="1625760"/>
            <a:ext cx="6996240" cy="584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{</a:t>
            </a: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lubeaudo</a:t>
            </a:r>
            <a:r>
              <a:rPr b="0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,</a:t>
            </a: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 maparent</a:t>
            </a:r>
            <a:r>
              <a:rPr b="0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,</a:t>
            </a: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 vroomen</a:t>
            </a:r>
            <a:r>
              <a:rPr b="0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}</a:t>
            </a:r>
            <a:r>
              <a:rPr b="0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@</a:t>
            </a: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crim.ca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497" name="TextShape 5"/>
          <p:cNvSpPr txBox="1"/>
          <p:nvPr/>
        </p:nvSpPr>
        <p:spPr>
          <a:xfrm>
            <a:off x="826920" y="1251000"/>
            <a:ext cx="495000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Courriel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98" name="TextShape 6"/>
          <p:cNvSpPr txBox="1"/>
          <p:nvPr/>
        </p:nvSpPr>
        <p:spPr>
          <a:xfrm>
            <a:off x="826920" y="2597040"/>
            <a:ext cx="610560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URL de l’appliquette généalogique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499" name="TextShape 7"/>
          <p:cNvSpPr txBox="1"/>
          <p:nvPr/>
        </p:nvSpPr>
        <p:spPr>
          <a:xfrm>
            <a:off x="1155600" y="2997360"/>
            <a:ext cx="7772400" cy="469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http://www.crim.ca/~vroomen/demos/Family.html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500" name="TextShape 8"/>
          <p:cNvSpPr txBox="1"/>
          <p:nvPr/>
        </p:nvSpPr>
        <p:spPr>
          <a:xfrm>
            <a:off x="1155600" y="4305240"/>
            <a:ext cx="7459560" cy="558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http://www.crim.ca/~vroomen/demos/mcf.html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501" name="TextShape 9"/>
          <p:cNvSpPr txBox="1"/>
          <p:nvPr/>
        </p:nvSpPr>
        <p:spPr>
          <a:xfrm>
            <a:off x="1155600" y="5575320"/>
            <a:ext cx="7459560" cy="457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http://www.crim.ca/ipsi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502" name="TextShape 10"/>
          <p:cNvSpPr txBox="1"/>
          <p:nvPr/>
        </p:nvSpPr>
        <p:spPr>
          <a:xfrm>
            <a:off x="826920" y="3903840"/>
            <a:ext cx="495000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URL de l’appliquette MCF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503" name="TextShape 11"/>
          <p:cNvSpPr txBox="1"/>
          <p:nvPr/>
        </p:nvSpPr>
        <p:spPr>
          <a:xfrm>
            <a:off x="826920" y="5173560"/>
            <a:ext cx="4950000" cy="36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URL du groupe IPSI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87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88" name="Rectangle 3"/>
          <p:cNvSpPr/>
          <p:nvPr/>
        </p:nvSpPr>
        <p:spPr>
          <a:xfrm>
            <a:off x="825480" y="1739880"/>
            <a:ext cx="8001000" cy="473724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3379680" y="1890720"/>
            <a:ext cx="2730600" cy="4449600"/>
          </a:xfrm>
          <a:prstGeom prst="rect">
            <a:avLst/>
          </a:prstGeom>
          <a:ln>
            <a:noFill/>
          </a:ln>
        </p:spPr>
      </p:pic>
      <p:sp>
        <p:nvSpPr>
          <p:cNvPr id="90" name="TextShape 4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91" name="TextShape 5"/>
          <p:cNvSpPr txBox="1"/>
          <p:nvPr/>
        </p:nvSpPr>
        <p:spPr>
          <a:xfrm>
            <a:off x="826920" y="1251000"/>
            <a:ext cx="3471840" cy="623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Des résultats variés</a:t>
            </a:r>
            <a:r>
              <a:rPr b="0" lang="en-CA" sz="2000" spc="-1" strike="noStrike">
                <a:solidFill>
                  <a:srgbClr val="ccccff"/>
                </a:solidFill>
                <a:latin typeface="Arial"/>
                <a:ea typeface="Arial"/>
              </a:rPr>
              <a:t> (2/2)</a:t>
            </a:r>
            <a:endParaRPr b="0" lang="en-C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TextShape 3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95" name="TextShape 4"/>
          <p:cNvSpPr txBox="1"/>
          <p:nvPr/>
        </p:nvSpPr>
        <p:spPr>
          <a:xfrm>
            <a:off x="838080" y="1727280"/>
            <a:ext cx="7772400" cy="4102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1960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Les gens ne sont pas habiles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dans la représentations de hiérarchiques </a:t>
            </a:r>
            <a:endParaRPr b="0" lang="en-CA" sz="2800" spc="-1" strike="noStrike">
              <a:latin typeface="Arial"/>
            </a:endParaRPr>
          </a:p>
          <a:p>
            <a:pPr marL="762120" indent="-279360">
              <a:lnSpc>
                <a:spcPct val="100000"/>
              </a:lnSpc>
              <a:spcBef>
                <a:spcPts val="479"/>
              </a:spcBef>
            </a:pPr>
            <a:endParaRPr b="0" lang="en-CA" sz="2800" spc="-1" strike="noStrike">
              <a:latin typeface="Arial"/>
            </a:endParaRPr>
          </a:p>
          <a:p>
            <a:pPr lvl="1" marL="762120" indent="-279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Ils le font bien pour de petites hiérarchies</a:t>
            </a:r>
            <a:endParaRPr b="0" lang="en-CA" sz="2800" spc="-1" strike="noStrike">
              <a:latin typeface="Arial"/>
            </a:endParaRPr>
          </a:p>
          <a:p>
            <a:pPr marL="762120" indent="-279360">
              <a:lnSpc>
                <a:spcPct val="100000"/>
              </a:lnSpc>
              <a:spcBef>
                <a:spcPts val="479"/>
              </a:spcBef>
            </a:pPr>
            <a:endParaRPr b="0" lang="en-CA" sz="2800" spc="-1" strike="noStrike">
              <a:latin typeface="Arial"/>
            </a:endParaRPr>
          </a:p>
          <a:p>
            <a:pPr lvl="1" marL="762120" indent="-279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–"/>
            </a:pPr>
            <a:r>
              <a:rPr b="0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Mais au fur et à mesure que les hiérarchies croîssent, les représentations deviennent </a:t>
            </a:r>
            <a:br/>
            <a:r>
              <a:rPr b="0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chargées et difficiles à lire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96" name="TextShape 5"/>
          <p:cNvSpPr txBox="1"/>
          <p:nvPr/>
        </p:nvSpPr>
        <p:spPr>
          <a:xfrm>
            <a:off x="826920" y="1251000"/>
            <a:ext cx="264168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Situation générale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98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TextShape 3"/>
          <p:cNvSpPr txBox="1"/>
          <p:nvPr/>
        </p:nvSpPr>
        <p:spPr>
          <a:xfrm>
            <a:off x="825480" y="1746360"/>
            <a:ext cx="7937640" cy="2495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858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Les additions et les modifications </a:t>
            </a:r>
            <a:br/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impliquent de redéfinir la cohérence spatiale</a:t>
            </a:r>
            <a:endParaRPr b="0" lang="en-CA" sz="2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Bef>
                <a:spcPts val="479"/>
              </a:spcBef>
            </a:pPr>
            <a:endParaRPr b="0" lang="en-CA" sz="2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Laborieux</a:t>
            </a:r>
            <a:endParaRPr b="0" lang="en-CA" sz="2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Bef>
                <a:spcPts val="479"/>
              </a:spcBef>
            </a:pPr>
            <a:endParaRPr b="0" lang="en-CA" sz="2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Haut stress cognitif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00" name="TextShape 4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01" name="TextShape 5"/>
          <p:cNvSpPr txBox="1"/>
          <p:nvPr/>
        </p:nvSpPr>
        <p:spPr>
          <a:xfrm>
            <a:off x="826920" y="1251000"/>
            <a:ext cx="357336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Structure et agencement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"/>
          <p:cNvSpPr/>
          <p:nvPr/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Rectangle 2"/>
          <p:cNvSpPr/>
          <p:nvPr/>
        </p:nvSpPr>
        <p:spPr>
          <a:xfrm>
            <a:off x="3124080" y="6248520"/>
            <a:ext cx="289548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TextShape 3"/>
          <p:cNvSpPr txBox="1"/>
          <p:nvPr/>
        </p:nvSpPr>
        <p:spPr>
          <a:xfrm>
            <a:off x="1219320" y="336600"/>
            <a:ext cx="7620120" cy="39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1" lang="en-CA" sz="2800" spc="-1" strike="noStrike">
                <a:solidFill>
                  <a:srgbClr val="ccccff"/>
                </a:solidFill>
                <a:latin typeface="Arial"/>
                <a:ea typeface="Arial"/>
              </a:rPr>
              <a:t>Problématique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05" name="TextShape 4"/>
          <p:cNvSpPr txBox="1"/>
          <p:nvPr/>
        </p:nvSpPr>
        <p:spPr>
          <a:xfrm>
            <a:off x="825480" y="1739880"/>
            <a:ext cx="8001000" cy="4673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29052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Ordinateurs personnels</a:t>
            </a:r>
            <a:endParaRPr b="0" lang="en-CA" sz="2800" spc="-1" strike="noStrike">
              <a:latin typeface="Arial"/>
            </a:endParaRPr>
          </a:p>
          <a:p>
            <a:pPr marL="29052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Formes: largeurs et profondeurs</a:t>
            </a:r>
            <a:endParaRPr b="0" lang="en-CA" sz="2800" spc="-1" strike="noStrike">
              <a:latin typeface="Arial"/>
            </a:endParaRPr>
          </a:p>
          <a:p>
            <a:pPr marL="29052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Tailles</a:t>
            </a: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b="0" i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(un milliard de classes dans Dewey)</a:t>
            </a:r>
            <a:endParaRPr b="0" lang="en-CA" sz="2400" spc="-1" strike="noStrike">
              <a:latin typeface="Arial"/>
            </a:endParaRPr>
          </a:p>
          <a:p>
            <a:pPr marL="29052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Changements structurels</a:t>
            </a:r>
            <a:endParaRPr b="0" lang="en-CA" sz="2800" spc="-1" strike="noStrike">
              <a:latin typeface="Arial"/>
            </a:endParaRPr>
          </a:p>
          <a:p>
            <a:pPr marL="29052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"/>
              <a:buChar char="•"/>
            </a:pPr>
            <a:r>
              <a:rPr b="1" lang="en-CA" sz="2800" spc="-1" strike="noStrike">
                <a:solidFill>
                  <a:srgbClr val="ffffff"/>
                </a:solidFill>
                <a:latin typeface="Arial"/>
                <a:ea typeface="Arial"/>
              </a:rPr>
              <a:t>Résolution du média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106" name="TextShape 5"/>
          <p:cNvSpPr txBox="1"/>
          <p:nvPr/>
        </p:nvSpPr>
        <p:spPr>
          <a:xfrm>
            <a:off x="826920" y="1251000"/>
            <a:ext cx="5624640" cy="68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CA" sz="2400" spc="-1" strike="noStrike">
                <a:solidFill>
                  <a:srgbClr val="ccccff"/>
                </a:solidFill>
                <a:latin typeface="Arial"/>
                <a:ea typeface="Arial"/>
              </a:rPr>
              <a:t>Assister la visualisation de hiérarchies</a:t>
            </a:r>
            <a:endParaRPr b="0" lang="en-C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LibreOffice/6.4.6.2$MacOSX_X86_64 LibreOffice_project/0ce51a4fd21bff07a5c061082cc82c5ed232f115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Louis C. Vroomen</dc:creator>
  <dc:description/>
  <dc:language>en-CA</dc:language>
  <cp:lastModifiedBy>Louis C. Vroomen</cp:lastModifiedBy>
  <cp:revision>0</cp:revision>
  <dc:subject>Cheops, Visualization</dc:subject>
  <dc:title>Cheops: A Compact Explorer for Complex Hierarchies</dc:title>
</cp:coreProperties>
</file>